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880" r:id="rId4"/>
    <p:sldMasterId id="2147483916" r:id="rId5"/>
  </p:sldMasterIdLst>
  <p:notesMasterIdLst>
    <p:notesMasterId r:id="rId83"/>
  </p:notesMasterIdLst>
  <p:sldIdLst>
    <p:sldId id="680" r:id="rId6"/>
    <p:sldId id="575" r:id="rId7"/>
    <p:sldId id="577" r:id="rId8"/>
    <p:sldId id="262" r:id="rId9"/>
    <p:sldId id="603" r:id="rId10"/>
    <p:sldId id="578" r:id="rId11"/>
    <p:sldId id="584" r:id="rId12"/>
    <p:sldId id="587" r:id="rId13"/>
    <p:sldId id="579" r:id="rId14"/>
    <p:sldId id="583" r:id="rId15"/>
    <p:sldId id="582" r:id="rId16"/>
    <p:sldId id="581" r:id="rId17"/>
    <p:sldId id="614" r:id="rId18"/>
    <p:sldId id="588" r:id="rId19"/>
    <p:sldId id="590" r:id="rId20"/>
    <p:sldId id="591" r:id="rId21"/>
    <p:sldId id="592" r:id="rId22"/>
    <p:sldId id="598" r:id="rId23"/>
    <p:sldId id="599" r:id="rId24"/>
    <p:sldId id="600" r:id="rId25"/>
    <p:sldId id="589" r:id="rId26"/>
    <p:sldId id="604" r:id="rId27"/>
    <p:sldId id="601" r:id="rId28"/>
    <p:sldId id="609" r:id="rId29"/>
    <p:sldId id="608" r:id="rId30"/>
    <p:sldId id="607" r:id="rId31"/>
    <p:sldId id="613" r:id="rId32"/>
    <p:sldId id="610" r:id="rId33"/>
    <p:sldId id="616" r:id="rId34"/>
    <p:sldId id="612" r:id="rId35"/>
    <p:sldId id="576" r:id="rId36"/>
    <p:sldId id="620" r:id="rId37"/>
    <p:sldId id="622" r:id="rId38"/>
    <p:sldId id="624" r:id="rId39"/>
    <p:sldId id="619" r:id="rId40"/>
    <p:sldId id="621" r:id="rId41"/>
    <p:sldId id="625" r:id="rId42"/>
    <p:sldId id="626" r:id="rId43"/>
    <p:sldId id="628" r:id="rId44"/>
    <p:sldId id="641" r:id="rId45"/>
    <p:sldId id="627" r:id="rId46"/>
    <p:sldId id="629" r:id="rId47"/>
    <p:sldId id="630" r:id="rId48"/>
    <p:sldId id="638" r:id="rId49"/>
    <p:sldId id="631" r:id="rId50"/>
    <p:sldId id="643" r:id="rId51"/>
    <p:sldId id="632" r:id="rId52"/>
    <p:sldId id="634" r:id="rId53"/>
    <p:sldId id="636" r:id="rId54"/>
    <p:sldId id="635" r:id="rId55"/>
    <p:sldId id="462" r:id="rId56"/>
    <p:sldId id="642" r:id="rId57"/>
    <p:sldId id="646" r:id="rId58"/>
    <p:sldId id="633" r:id="rId59"/>
    <p:sldId id="655" r:id="rId60"/>
    <p:sldId id="644" r:id="rId61"/>
    <p:sldId id="645" r:id="rId62"/>
    <p:sldId id="656" r:id="rId63"/>
    <p:sldId id="647" r:id="rId64"/>
    <p:sldId id="650" r:id="rId65"/>
    <p:sldId id="652" r:id="rId66"/>
    <p:sldId id="649" r:id="rId67"/>
    <p:sldId id="648" r:id="rId68"/>
    <p:sldId id="657" r:id="rId69"/>
    <p:sldId id="659" r:id="rId70"/>
    <p:sldId id="660" r:id="rId71"/>
    <p:sldId id="665" r:id="rId72"/>
    <p:sldId id="666" r:id="rId73"/>
    <p:sldId id="668" r:id="rId74"/>
    <p:sldId id="669" r:id="rId75"/>
    <p:sldId id="671" r:id="rId76"/>
    <p:sldId id="672" r:id="rId77"/>
    <p:sldId id="674" r:id="rId78"/>
    <p:sldId id="673" r:id="rId79"/>
    <p:sldId id="675" r:id="rId80"/>
    <p:sldId id="677" r:id="rId81"/>
    <p:sldId id="351" r:id="rId82"/>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7">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EFC"/>
    <a:srgbClr val="F6F9F5"/>
    <a:srgbClr val="F2F6F0"/>
    <a:srgbClr val="FF5050"/>
    <a:srgbClr val="FDCBCC"/>
    <a:srgbClr val="FF7C80"/>
    <a:srgbClr val="FFFFFF"/>
    <a:srgbClr val="E2E3DE"/>
    <a:srgbClr val="EBF1DE"/>
    <a:srgbClr val="BBC4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等深淺樣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76675" autoAdjust="0"/>
  </p:normalViewPr>
  <p:slideViewPr>
    <p:cSldViewPr>
      <p:cViewPr varScale="1">
        <p:scale>
          <a:sx n="100" d="100"/>
          <a:sy n="100" d="100"/>
        </p:scale>
        <p:origin x="1038" y="114"/>
      </p:cViewPr>
      <p:guideLst>
        <p:guide orient="horz" pos="2387"/>
        <p:guide pos="2880"/>
      </p:guideLst>
    </p:cSldViewPr>
  </p:slideViewPr>
  <p:notesTextViewPr>
    <p:cViewPr>
      <p:scale>
        <a:sx n="1" d="1"/>
        <a:sy n="1" d="1"/>
      </p:scale>
      <p:origin x="0" y="0"/>
    </p:cViewPr>
  </p:notesTextViewPr>
  <p:sorterViewPr>
    <p:cViewPr>
      <p:scale>
        <a:sx n="75" d="100"/>
        <a:sy n="75" d="100"/>
      </p:scale>
      <p:origin x="0" y="102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slide" Target="slides/slide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D94BDF-0083-47F0-BBE2-5B4195DDF29A}" type="datetimeFigureOut">
              <a:rPr lang="zh-TW" altLang="en-US" smtClean="0"/>
              <a:pPr/>
              <a:t>2023/3/7</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935832-ADE9-4B88-AE37-26FCF81B0069}" type="slidenum">
              <a:rPr lang="zh-TW" altLang="en-US" smtClean="0"/>
              <a:pPr/>
              <a:t>‹#›</a:t>
            </a:fld>
            <a:endParaRPr lang="zh-TW" altLang="en-US"/>
          </a:p>
        </p:txBody>
      </p:sp>
    </p:spTree>
    <p:extLst>
      <p:ext uri="{BB962C8B-B14F-4D97-AF65-F5344CB8AC3E}">
        <p14:creationId xmlns:p14="http://schemas.microsoft.com/office/powerpoint/2010/main" val="3651264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law.moj.gov.tw/LawClass/LawAll.aspx?pcode=C0000008"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uho.com.tw/article-59713.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藥品、</a:t>
            </a:r>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2</a:t>
            </a:fld>
            <a:endParaRPr lang="zh-TW" altLang="en-US"/>
          </a:p>
        </p:txBody>
      </p:sp>
    </p:spTree>
    <p:extLst>
      <p:ext uri="{BB962C8B-B14F-4D97-AF65-F5344CB8AC3E}">
        <p14:creationId xmlns:p14="http://schemas.microsoft.com/office/powerpoint/2010/main" val="1164514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smtClean="0">
                <a:latin typeface="標楷體" pitchFamily="65" charset="-120"/>
                <a:ea typeface="標楷體" pitchFamily="65" charset="-120"/>
              </a:rPr>
              <a:t>口服藥品應以溫開水服用</a:t>
            </a:r>
            <a:endParaRPr lang="en-US" altLang="zh-TW" sz="1200" dirty="0" smtClean="0">
              <a:latin typeface="標楷體" pitchFamily="65" charset="-120"/>
              <a:ea typeface="標楷體" pitchFamily="65" charset="-12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TW" sz="1200" dirty="0" smtClean="0">
                <a:latin typeface="標楷體" pitchFamily="65" charset="-120"/>
                <a:ea typeface="標楷體" pitchFamily="65" charset="-120"/>
              </a:rPr>
              <a:t>-</a:t>
            </a:r>
            <a:r>
              <a:rPr lang="zh-TW" altLang="en-US" dirty="0" smtClean="0">
                <a:latin typeface="標楷體" pitchFamily="65" charset="-120"/>
                <a:ea typeface="標楷體" pitchFamily="65" charset="-120"/>
              </a:rPr>
              <a:t>除非有特別註明，否則不要以茶、果汁、牛奶、咖啡等飲料配服藥品</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TW" dirty="0" smtClean="0"/>
              <a:t>-</a:t>
            </a:r>
            <a:r>
              <a:rPr lang="zh-TW" altLang="en-US" dirty="0" smtClean="0">
                <a:latin typeface="標楷體" pitchFamily="65" charset="-120"/>
                <a:ea typeface="標楷體" pitchFamily="65" charset="-120"/>
              </a:rPr>
              <a:t>有些飲料使藥品吸收變差，療效變差</a:t>
            </a:r>
          </a:p>
          <a:p>
            <a:endParaRPr lang="en-US" altLang="zh-TW" dirty="0" smtClean="0"/>
          </a:p>
          <a:p>
            <a:r>
              <a:rPr lang="zh-TW" altLang="en-US" sz="1200" dirty="0" smtClean="0">
                <a:latin typeface="標楷體" pitchFamily="65" charset="-120"/>
                <a:ea typeface="標楷體" pitchFamily="65" charset="-120"/>
              </a:rPr>
              <a:t>服藥應依每日規定時間</a:t>
            </a:r>
            <a:endParaRPr lang="en-US" altLang="zh-TW" sz="1200" dirty="0" smtClean="0">
              <a:latin typeface="標楷體" pitchFamily="65" charset="-120"/>
              <a:ea typeface="標楷體" pitchFamily="65" charset="-120"/>
            </a:endParaRPr>
          </a:p>
          <a:p>
            <a:r>
              <a:rPr lang="en-US" altLang="zh-TW" sz="1200" dirty="0" smtClean="0">
                <a:latin typeface="標楷體" pitchFamily="65" charset="-120"/>
                <a:ea typeface="標楷體" pitchFamily="65" charset="-120"/>
              </a:rPr>
              <a:t>-</a:t>
            </a:r>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17</a:t>
            </a:fld>
            <a:endParaRPr lang="zh-TW" altLang="en-US"/>
          </a:p>
        </p:txBody>
      </p:sp>
    </p:spTree>
    <p:extLst>
      <p:ext uri="{BB962C8B-B14F-4D97-AF65-F5344CB8AC3E}">
        <p14:creationId xmlns:p14="http://schemas.microsoft.com/office/powerpoint/2010/main" val="570517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依照藥品的安全性分成三級</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22</a:t>
            </a:fld>
            <a:endParaRPr lang="zh-TW" altLang="en-US"/>
          </a:p>
        </p:txBody>
      </p:sp>
    </p:spTree>
    <p:extLst>
      <p:ext uri="{BB962C8B-B14F-4D97-AF65-F5344CB8AC3E}">
        <p14:creationId xmlns:p14="http://schemas.microsoft.com/office/powerpoint/2010/main" val="354319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參考資料 </a:t>
            </a:r>
            <a:r>
              <a:rPr lang="en-GB" altLang="zh-TW" dirty="0" smtClean="0"/>
              <a:t>https://healthmedia.com.tw/main_detail.php?id=22012</a:t>
            </a:r>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23</a:t>
            </a:fld>
            <a:endParaRPr lang="zh-TW" altLang="en-US"/>
          </a:p>
        </p:txBody>
      </p:sp>
    </p:spTree>
    <p:extLst>
      <p:ext uri="{BB962C8B-B14F-4D97-AF65-F5344CB8AC3E}">
        <p14:creationId xmlns:p14="http://schemas.microsoft.com/office/powerpoint/2010/main" val="3401960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31</a:t>
            </a:fld>
            <a:endParaRPr lang="zh-TW" altLang="en-US"/>
          </a:p>
        </p:txBody>
      </p:sp>
    </p:spTree>
    <p:extLst>
      <p:ext uri="{BB962C8B-B14F-4D97-AF65-F5344CB8AC3E}">
        <p14:creationId xmlns:p14="http://schemas.microsoft.com/office/powerpoint/2010/main" val="2175136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AAFA641-3B99-4090-9F59-92870BB0273C}" type="slidenum">
              <a:rPr lang="zh-TW" altLang="en-US" smtClean="0">
                <a:solidFill>
                  <a:prstClr val="black"/>
                </a:solidFill>
              </a:rPr>
              <a:pPr/>
              <a:t>32</a:t>
            </a:fld>
            <a:endParaRPr lang="zh-TW" altLang="en-US">
              <a:solidFill>
                <a:prstClr val="black"/>
              </a:solidFill>
            </a:endParaRPr>
          </a:p>
        </p:txBody>
      </p:sp>
    </p:spTree>
    <p:extLst>
      <p:ext uri="{BB962C8B-B14F-4D97-AF65-F5344CB8AC3E}">
        <p14:creationId xmlns:p14="http://schemas.microsoft.com/office/powerpoint/2010/main" val="2640133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各學制濫用情形以「高中</a:t>
            </a:r>
            <a:r>
              <a:rPr lang="en-US" altLang="zh-TW" dirty="0" smtClean="0"/>
              <a:t>(</a:t>
            </a:r>
            <a:r>
              <a:rPr lang="zh-TW" altLang="en-US" dirty="0" smtClean="0"/>
              <a:t>職</a:t>
            </a:r>
            <a:r>
              <a:rPr lang="en-US" altLang="zh-TW" dirty="0" smtClean="0"/>
              <a:t>)</a:t>
            </a:r>
            <a:r>
              <a:rPr lang="zh-TW" altLang="en-US" dirty="0" smtClean="0"/>
              <a:t>」最多、「國中」次之</a:t>
            </a:r>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33</a:t>
            </a:fld>
            <a:endParaRPr lang="zh-TW" altLang="en-US"/>
          </a:p>
        </p:txBody>
      </p:sp>
    </p:spTree>
    <p:extLst>
      <p:ext uri="{BB962C8B-B14F-4D97-AF65-F5344CB8AC3E}">
        <p14:creationId xmlns:p14="http://schemas.microsoft.com/office/powerpoint/2010/main" val="3566717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依照藥品的安全性分成三級</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34</a:t>
            </a:fld>
            <a:endParaRPr lang="zh-TW" altLang="en-US"/>
          </a:p>
        </p:txBody>
      </p:sp>
    </p:spTree>
    <p:extLst>
      <p:ext uri="{BB962C8B-B14F-4D97-AF65-F5344CB8AC3E}">
        <p14:creationId xmlns:p14="http://schemas.microsoft.com/office/powerpoint/2010/main" val="3970230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藥物與毒品僅一線之隔。在醫療目的使用下，藥物可以用來治病、 舒緩病症，但若是不適當的使用，則會危害身心健康，甚至沉迷其中 而無法脫離，造成全面性生活上的</a:t>
            </a:r>
            <a:r>
              <a:rPr lang="zh-TW" altLang="en-US" smtClean="0"/>
              <a:t>影響。</a:t>
            </a:r>
            <a:endParaRPr lang="en-US" altLang="zh-TW" smtClean="0"/>
          </a:p>
          <a:p>
            <a:endParaRPr lang="en-US" altLang="zh-TW" dirty="0" smtClean="0"/>
          </a:p>
          <a:p>
            <a:r>
              <a:rPr lang="zh-TW" altLang="en-US" dirty="0" smtClean="0"/>
              <a:t>首先，從精神藥物學的角度出發，沒有什麼東西叫做毒品，都是「藥物」</a:t>
            </a:r>
            <a:r>
              <a:rPr lang="en-US" altLang="zh-TW" dirty="0" smtClean="0"/>
              <a:t>(drug)</a:t>
            </a:r>
            <a:r>
              <a:rPr lang="zh-TW" altLang="en-US" dirty="0" smtClean="0"/>
              <a:t>，好比許多人口中萬惡的古柯鹼、安非他命都曾經是作為醫療用途的藥物，只是後來人們發現這種藥物的壞處大於好處，所以才逐漸於醫療上棄用，轉為人人喊打卻又人人著迷的「毒品」</a:t>
            </a:r>
          </a:p>
          <a:p>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35</a:t>
            </a:fld>
            <a:endParaRPr lang="zh-TW" altLang="en-US"/>
          </a:p>
        </p:txBody>
      </p:sp>
    </p:spTree>
    <p:extLst>
      <p:ext uri="{BB962C8B-B14F-4D97-AF65-F5344CB8AC3E}">
        <p14:creationId xmlns:p14="http://schemas.microsoft.com/office/powerpoint/2010/main" val="346527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u="none" strike="noStrike" dirty="0" smtClean="0">
                <a:solidFill>
                  <a:srgbClr val="057B7B"/>
                </a:solidFill>
                <a:effectLst/>
                <a:hlinkClick r:id="rId3"/>
              </a:rPr>
              <a:t>毒品危害防制條例</a:t>
            </a:r>
            <a:r>
              <a:rPr lang="zh-TW" altLang="en-US" b="1" u="none" strike="noStrike" dirty="0" smtClean="0">
                <a:solidFill>
                  <a:srgbClr val="057B7B"/>
                </a:solidFill>
                <a:effectLst/>
              </a:rPr>
              <a:t> </a:t>
            </a:r>
            <a:r>
              <a:rPr lang="zh-TW" altLang="en-US" sz="1200" b="1" i="0" kern="1200" dirty="0" smtClean="0">
                <a:solidFill>
                  <a:schemeClr val="tx1"/>
                </a:solidFill>
                <a:effectLst/>
                <a:latin typeface="+mn-lt"/>
                <a:ea typeface="+mn-ea"/>
                <a:cs typeface="+mn-cs"/>
              </a:rPr>
              <a:t>第 </a:t>
            </a:r>
            <a:r>
              <a:rPr lang="en-US" altLang="zh-TW" sz="1200" b="1" i="0" kern="1200" dirty="0" smtClean="0">
                <a:solidFill>
                  <a:schemeClr val="tx1"/>
                </a:solidFill>
                <a:effectLst/>
                <a:latin typeface="+mn-lt"/>
                <a:ea typeface="+mn-ea"/>
                <a:cs typeface="+mn-cs"/>
              </a:rPr>
              <a:t>2 </a:t>
            </a:r>
            <a:r>
              <a:rPr lang="zh-TW" altLang="en-US" sz="1200" b="1" i="0" kern="1200" dirty="0" smtClean="0">
                <a:solidFill>
                  <a:schemeClr val="tx1"/>
                </a:solidFill>
                <a:effectLst/>
                <a:latin typeface="+mn-lt"/>
                <a:ea typeface="+mn-ea"/>
                <a:cs typeface="+mn-cs"/>
              </a:rPr>
              <a:t>條</a:t>
            </a:r>
            <a:endParaRPr lang="en-US" altLang="zh-TW" sz="1200" b="1"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本條例所稱毒品，指具有成癮性、濫用性、對社會危害性之麻醉藥品與其製品及影響精神物質與其製品。</a:t>
            </a:r>
          </a:p>
          <a:p>
            <a:r>
              <a:rPr lang="zh-TW" altLang="en-US" sz="1200" b="0" i="0" kern="1200" dirty="0" smtClean="0">
                <a:solidFill>
                  <a:schemeClr val="tx1"/>
                </a:solidFill>
                <a:effectLst/>
                <a:latin typeface="+mn-lt"/>
                <a:ea typeface="+mn-ea"/>
                <a:cs typeface="+mn-cs"/>
              </a:rPr>
              <a:t>毒品依其成癮性、濫用性及對社會危害性，分為四級</a:t>
            </a:r>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36</a:t>
            </a:fld>
            <a:endParaRPr lang="zh-TW" altLang="en-US"/>
          </a:p>
        </p:txBody>
      </p:sp>
    </p:spTree>
    <p:extLst>
      <p:ext uri="{BB962C8B-B14F-4D97-AF65-F5344CB8AC3E}">
        <p14:creationId xmlns:p14="http://schemas.microsoft.com/office/powerpoint/2010/main" val="869932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1" dirty="0" smtClean="0">
                <a:solidFill>
                  <a:prstClr val="black"/>
                </a:solidFill>
                <a:latin typeface="微軟正黑體" panose="020B0604030504040204" pitchFamily="34" charset="-120"/>
                <a:ea typeface="微軟正黑體" panose="020B0604030504040204" pitchFamily="34" charset="-120"/>
              </a:rPr>
              <a:t>管制藥品管理條例第</a:t>
            </a:r>
            <a:r>
              <a:rPr lang="en-US" altLang="zh-TW" sz="1200" b="1" dirty="0" smtClean="0">
                <a:solidFill>
                  <a:prstClr val="black"/>
                </a:solidFill>
                <a:latin typeface="微軟正黑體" panose="020B0604030504040204" pitchFamily="34" charset="-120"/>
                <a:ea typeface="微軟正黑體" panose="020B0604030504040204" pitchFamily="34" charset="-120"/>
              </a:rPr>
              <a:t>3</a:t>
            </a:r>
            <a:r>
              <a:rPr lang="zh-TW" altLang="en-US" sz="1200" b="1" dirty="0" smtClean="0">
                <a:solidFill>
                  <a:prstClr val="black"/>
                </a:solidFill>
                <a:latin typeface="微軟正黑體" panose="020B0604030504040204" pitchFamily="34" charset="-120"/>
                <a:ea typeface="微軟正黑體" panose="020B0604030504040204" pitchFamily="34" charset="-120"/>
              </a:rPr>
              <a:t>條</a:t>
            </a:r>
            <a:endParaRPr lang="en-US" altLang="zh-TW" sz="1200" b="1" dirty="0" smtClean="0">
              <a:solidFill>
                <a:prstClr val="black"/>
              </a:solidFill>
              <a:latin typeface="微軟正黑體" panose="020B0604030504040204" pitchFamily="34" charset="-120"/>
              <a:ea typeface="微軟正黑體" panose="020B0604030504040204" pitchFamily="34" charset="-120"/>
            </a:endParaRPr>
          </a:p>
          <a:p>
            <a:r>
              <a:rPr lang="zh-TW" altLang="en-US" sz="1200" b="0" i="0" kern="1200" dirty="0" smtClean="0">
                <a:solidFill>
                  <a:schemeClr val="tx1"/>
                </a:solidFill>
                <a:effectLst/>
                <a:latin typeface="+mn-lt"/>
                <a:ea typeface="+mn-ea"/>
                <a:cs typeface="+mn-cs"/>
              </a:rPr>
              <a:t>本條例所稱管制藥品，指下列藥品：</a:t>
            </a:r>
          </a:p>
          <a:p>
            <a:r>
              <a:rPr lang="zh-TW" altLang="en-US" sz="1200" b="0" i="0" kern="1200" dirty="0" smtClean="0">
                <a:solidFill>
                  <a:schemeClr val="tx1"/>
                </a:solidFill>
                <a:effectLst/>
                <a:latin typeface="+mn-lt"/>
                <a:ea typeface="+mn-ea"/>
                <a:cs typeface="+mn-cs"/>
              </a:rPr>
              <a:t>一、成癮性麻醉藥品。</a:t>
            </a:r>
          </a:p>
          <a:p>
            <a:r>
              <a:rPr lang="zh-TW" altLang="en-US" sz="1200" b="0" i="0" kern="1200" dirty="0" smtClean="0">
                <a:solidFill>
                  <a:schemeClr val="tx1"/>
                </a:solidFill>
                <a:effectLst/>
                <a:latin typeface="+mn-lt"/>
                <a:ea typeface="+mn-ea"/>
                <a:cs typeface="+mn-cs"/>
              </a:rPr>
              <a:t>二、影響精神藥品。</a:t>
            </a:r>
          </a:p>
          <a:p>
            <a:r>
              <a:rPr lang="zh-TW" altLang="en-US" sz="1200" b="0" i="0" kern="1200" dirty="0" smtClean="0">
                <a:solidFill>
                  <a:schemeClr val="tx1"/>
                </a:solidFill>
                <a:effectLst/>
                <a:latin typeface="+mn-lt"/>
                <a:ea typeface="+mn-ea"/>
                <a:cs typeface="+mn-cs"/>
              </a:rPr>
              <a:t>三、其他認為有加強管理必要之藥品。</a:t>
            </a:r>
          </a:p>
          <a:p>
            <a:r>
              <a:rPr lang="zh-TW" altLang="en-US" sz="1200" b="0" i="0" kern="1200" dirty="0" smtClean="0">
                <a:solidFill>
                  <a:schemeClr val="tx1"/>
                </a:solidFill>
                <a:effectLst/>
                <a:latin typeface="+mn-lt"/>
                <a:ea typeface="+mn-ea"/>
                <a:cs typeface="+mn-cs"/>
              </a:rPr>
              <a:t>前項管制藥品限供醫藥及科學上之需用，依其習慣性、依賴性、濫用性及社會危害性之程度，分四級管理；其分級及品項，由中央衛生主管機關設置管制藥品審議委員會審議後，報請行政院核定公告，並刊登政府公報。</a:t>
            </a:r>
          </a:p>
          <a:p>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37</a:t>
            </a:fld>
            <a:endParaRPr lang="zh-TW" altLang="en-US"/>
          </a:p>
        </p:txBody>
      </p:sp>
    </p:spTree>
    <p:extLst>
      <p:ext uri="{BB962C8B-B14F-4D97-AF65-F5344CB8AC3E}">
        <p14:creationId xmlns:p14="http://schemas.microsoft.com/office/powerpoint/2010/main" val="3947216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j-ea"/>
                <a:ea typeface="+mj-ea"/>
                <a:cs typeface="+mn-cs"/>
              </a:rPr>
              <a:t>然而如果使用不當，就會發生</a:t>
            </a:r>
            <a:r>
              <a:rPr lang="en-US" altLang="zh-TW" sz="1200" b="0" i="0" kern="1200" dirty="0" smtClean="0">
                <a:solidFill>
                  <a:schemeClr val="tx1"/>
                </a:solidFill>
                <a:effectLst/>
                <a:latin typeface="+mj-ea"/>
                <a:ea typeface="+mj-ea"/>
                <a:cs typeface="+mn-cs"/>
              </a:rPr>
              <a:t>……</a:t>
            </a:r>
          </a:p>
          <a:p>
            <a:r>
              <a:rPr lang="zh-TW" altLang="en-US" sz="1200" b="0" i="0" kern="1200" dirty="0" smtClean="0">
                <a:solidFill>
                  <a:schemeClr val="tx1"/>
                </a:solidFill>
                <a:effectLst/>
                <a:latin typeface="+mj-ea"/>
                <a:ea typeface="+mj-ea"/>
                <a:cs typeface="+mn-cs"/>
              </a:rPr>
              <a:t>藥用問題百百種，每天在新聞上都能看到，例如</a:t>
            </a:r>
            <a:r>
              <a:rPr lang="en-US" altLang="zh-TW" sz="1200" b="0" i="0" kern="1200" dirty="0" smtClean="0">
                <a:solidFill>
                  <a:schemeClr val="tx1"/>
                </a:solidFill>
                <a:effectLst/>
                <a:latin typeface="+mj-ea"/>
                <a:ea typeface="+mj-ea"/>
                <a:cs typeface="+mn-cs"/>
              </a:rPr>
              <a:t>~~</a:t>
            </a:r>
          </a:p>
          <a:p>
            <a:endParaRPr lang="en-US" altLang="zh-TW" sz="1200" b="0" i="0" kern="1200" dirty="0" smtClean="0">
              <a:solidFill>
                <a:schemeClr val="tx1"/>
              </a:solidFill>
              <a:effectLst/>
              <a:latin typeface="+mj-ea"/>
              <a:ea typeface="+mj-ea"/>
              <a:cs typeface="+mn-cs"/>
            </a:endParaRPr>
          </a:p>
          <a:p>
            <a:r>
              <a:rPr lang="en-US" altLang="zh-TW" sz="1200" b="0" i="0" kern="1200" dirty="0" smtClean="0">
                <a:solidFill>
                  <a:schemeClr val="tx1"/>
                </a:solidFill>
                <a:effectLst/>
                <a:latin typeface="+mj-ea"/>
                <a:ea typeface="+mj-ea"/>
                <a:cs typeface="+mn-cs"/>
              </a:rPr>
              <a:t>* </a:t>
            </a:r>
            <a:r>
              <a:rPr lang="zh-TW" altLang="en-US" sz="1200" b="0" i="0" kern="1200" dirty="0" smtClean="0">
                <a:solidFill>
                  <a:schemeClr val="tx1"/>
                </a:solidFill>
                <a:effectLst/>
                <a:latin typeface="+mj-ea"/>
                <a:ea typeface="+mj-ea"/>
                <a:cs typeface="+mn-cs"/>
              </a:rPr>
              <a:t>平均</a:t>
            </a:r>
            <a:r>
              <a:rPr lang="en-US" altLang="zh-TW" sz="1200" b="0" i="0" kern="1200" dirty="0" smtClean="0">
                <a:solidFill>
                  <a:schemeClr val="tx1"/>
                </a:solidFill>
                <a:effectLst/>
                <a:latin typeface="+mj-ea"/>
                <a:ea typeface="+mj-ea"/>
                <a:cs typeface="+mn-cs"/>
              </a:rPr>
              <a:t>1</a:t>
            </a:r>
            <a:r>
              <a:rPr lang="zh-TW" altLang="en-US" sz="1200" b="0" i="0" kern="1200" dirty="0" smtClean="0">
                <a:solidFill>
                  <a:schemeClr val="tx1"/>
                </a:solidFill>
                <a:effectLst/>
                <a:latin typeface="+mj-ea"/>
                <a:ea typeface="+mj-ea"/>
                <a:cs typeface="+mn-cs"/>
              </a:rPr>
              <a:t>天死</a:t>
            </a:r>
            <a:r>
              <a:rPr lang="en-US" altLang="zh-TW" sz="1200" b="0" i="0" kern="1200" dirty="0" smtClean="0">
                <a:solidFill>
                  <a:schemeClr val="tx1"/>
                </a:solidFill>
                <a:effectLst/>
                <a:latin typeface="+mj-ea"/>
                <a:ea typeface="+mj-ea"/>
                <a:cs typeface="+mn-cs"/>
              </a:rPr>
              <a:t>40</a:t>
            </a:r>
            <a:r>
              <a:rPr lang="zh-TW" altLang="en-US" sz="1200" b="0" i="0" kern="1200" dirty="0" smtClean="0">
                <a:solidFill>
                  <a:schemeClr val="tx1"/>
                </a:solidFill>
                <a:effectLst/>
                <a:latin typeface="+mj-ea"/>
                <a:ea typeface="+mj-ea"/>
                <a:cs typeface="+mn-cs"/>
              </a:rPr>
              <a:t>人以上</a:t>
            </a:r>
            <a:r>
              <a:rPr lang="en-US" altLang="zh-TW" sz="1200" b="0" i="0" kern="1200" dirty="0" smtClean="0">
                <a:solidFill>
                  <a:schemeClr val="tx1"/>
                </a:solidFill>
                <a:effectLst/>
                <a:latin typeface="+mj-ea"/>
                <a:ea typeface="+mj-ea"/>
                <a:cs typeface="+mn-cs"/>
              </a:rPr>
              <a:t>!</a:t>
            </a:r>
            <a:r>
              <a:rPr lang="en-US" altLang="zh-TW" sz="1200" b="0" i="0" kern="1200" baseline="0" dirty="0" smtClean="0">
                <a:solidFill>
                  <a:schemeClr val="tx1"/>
                </a:solidFill>
                <a:effectLst/>
                <a:latin typeface="+mj-ea"/>
                <a:ea typeface="+mj-ea"/>
                <a:cs typeface="+mn-cs"/>
              </a:rPr>
              <a:t> </a:t>
            </a:r>
            <a:r>
              <a:rPr lang="zh-TW" altLang="en-US" sz="1200" b="0" i="0" kern="1200" dirty="0" smtClean="0">
                <a:solidFill>
                  <a:schemeClr val="tx1"/>
                </a:solidFill>
                <a:effectLst/>
                <a:latin typeface="+mj-ea"/>
                <a:ea typeface="+mj-ea"/>
                <a:cs typeface="+mn-cs"/>
              </a:rPr>
              <a:t>美國止痛藥濫用成流行病   </a:t>
            </a:r>
            <a:r>
              <a:rPr lang="en-US" altLang="zh-TW" b="0" dirty="0" smtClean="0">
                <a:latin typeface="+mj-ea"/>
                <a:ea typeface="+mj-ea"/>
              </a:rPr>
              <a:t>http://news.tvbs.com.tw/health/695998</a:t>
            </a:r>
          </a:p>
          <a:p>
            <a:r>
              <a:rPr lang="en-US" altLang="zh-TW" b="0" dirty="0" smtClean="0">
                <a:latin typeface="+mj-ea"/>
                <a:ea typeface="+mj-ea"/>
              </a:rPr>
              <a:t>* </a:t>
            </a:r>
            <a:r>
              <a:rPr lang="zh-TW" altLang="en-US" sz="1200" b="0" i="0" kern="1200" dirty="0" smtClean="0">
                <a:solidFill>
                  <a:schemeClr val="tx1"/>
                </a:solidFill>
                <a:effectLst/>
                <a:latin typeface="+mj-ea"/>
                <a:ea typeface="+mj-ea"/>
                <a:cs typeface="+mn-cs"/>
              </a:rPr>
              <a:t>服用偏頭痛藥　</a:t>
            </a:r>
            <a:r>
              <a:rPr lang="en-US" altLang="zh-TW" sz="1200" b="0" i="0" kern="1200" dirty="0" smtClean="0">
                <a:solidFill>
                  <a:schemeClr val="tx1"/>
                </a:solidFill>
                <a:effectLst/>
                <a:latin typeface="+mj-ea"/>
                <a:ea typeface="+mj-ea"/>
                <a:cs typeface="+mn-cs"/>
              </a:rPr>
              <a:t>20</a:t>
            </a:r>
            <a:r>
              <a:rPr lang="zh-TW" altLang="en-US" sz="1200" b="0" i="0" kern="1200" dirty="0" smtClean="0">
                <a:solidFill>
                  <a:schemeClr val="tx1"/>
                </a:solidFill>
                <a:effectLst/>
                <a:latin typeface="+mj-ea"/>
                <a:ea typeface="+mj-ea"/>
                <a:cs typeface="+mn-cs"/>
              </a:rPr>
              <a:t>歲女近視竟暴增</a:t>
            </a:r>
            <a:r>
              <a:rPr lang="en-US" altLang="zh-TW" sz="1200" b="0" i="0" kern="1200" dirty="0" smtClean="0">
                <a:solidFill>
                  <a:schemeClr val="tx1"/>
                </a:solidFill>
                <a:effectLst/>
                <a:latin typeface="+mj-ea"/>
                <a:ea typeface="+mj-ea"/>
                <a:cs typeface="+mn-cs"/>
              </a:rPr>
              <a:t>900</a:t>
            </a:r>
            <a:r>
              <a:rPr lang="zh-TW" altLang="en-US" sz="1200" b="0" i="0" kern="1200" dirty="0" smtClean="0">
                <a:solidFill>
                  <a:schemeClr val="tx1"/>
                </a:solidFill>
                <a:effectLst/>
                <a:latin typeface="+mj-ea"/>
                <a:ea typeface="+mj-ea"/>
                <a:cs typeface="+mn-cs"/>
              </a:rPr>
              <a:t>度          因含翠普登</a:t>
            </a:r>
            <a:r>
              <a:rPr lang="en-US" altLang="zh-TW" sz="1200" b="0" i="0" kern="1200" dirty="0" err="1" smtClean="0">
                <a:solidFill>
                  <a:schemeClr val="tx1"/>
                </a:solidFill>
                <a:effectLst/>
                <a:latin typeface="+mj-ea"/>
                <a:ea typeface="+mj-ea"/>
                <a:cs typeface="+mn-cs"/>
              </a:rPr>
              <a:t>Sumatripan</a:t>
            </a:r>
            <a:r>
              <a:rPr lang="en-US" altLang="zh-TW" sz="1200" b="0" i="0" kern="1200" dirty="0" smtClean="0">
                <a:solidFill>
                  <a:schemeClr val="tx1"/>
                </a:solidFill>
                <a:effectLst/>
                <a:latin typeface="+mj-ea"/>
                <a:ea typeface="+mj-ea"/>
                <a:cs typeface="+mn-cs"/>
              </a:rPr>
              <a:t>,</a:t>
            </a:r>
            <a:r>
              <a:rPr lang="zh-TW" altLang="en-US" sz="1200" b="0" i="0" kern="1200" dirty="0" smtClean="0">
                <a:solidFill>
                  <a:schemeClr val="tx1"/>
                </a:solidFill>
                <a:effectLst/>
                <a:latin typeface="+mj-ea"/>
                <a:ea typeface="+mj-ea"/>
                <a:cs typeface="+mn-cs"/>
              </a:rPr>
              <a:t>此成分會使眼睛睫狀肌鬆弛</a:t>
            </a:r>
            <a:r>
              <a:rPr lang="en-US" altLang="zh-TW" sz="1200" b="0" i="0" kern="1200" dirty="0" smtClean="0">
                <a:solidFill>
                  <a:schemeClr val="tx1"/>
                </a:solidFill>
                <a:effectLst/>
                <a:latin typeface="+mj-ea"/>
                <a:ea typeface="+mj-ea"/>
                <a:cs typeface="+mn-cs"/>
              </a:rPr>
              <a:t>,</a:t>
            </a:r>
            <a:r>
              <a:rPr lang="zh-TW" altLang="en-US" sz="1200" b="0" i="0" kern="1200" dirty="0" smtClean="0">
                <a:solidFill>
                  <a:schemeClr val="tx1"/>
                </a:solidFill>
                <a:effectLst/>
                <a:latin typeface="+mj-ea"/>
                <a:ea typeface="+mj-ea"/>
                <a:cs typeface="+mn-cs"/>
              </a:rPr>
              <a:t>使得玻璃體</a:t>
            </a:r>
            <a:r>
              <a:rPr lang="en-US" altLang="zh-TW" sz="1200" b="0" i="0" kern="1200" dirty="0" smtClean="0">
                <a:solidFill>
                  <a:schemeClr val="tx1"/>
                </a:solidFill>
                <a:effectLst/>
                <a:latin typeface="+mj-ea"/>
                <a:ea typeface="+mj-ea"/>
                <a:cs typeface="+mn-cs"/>
              </a:rPr>
              <a:t>.</a:t>
            </a:r>
            <a:r>
              <a:rPr lang="zh-TW" altLang="en-US" sz="1200" b="0" i="0" kern="1200" dirty="0" smtClean="0">
                <a:solidFill>
                  <a:schemeClr val="tx1"/>
                </a:solidFill>
                <a:effectLst/>
                <a:latin typeface="+mj-ea"/>
                <a:ea typeface="+mj-ea"/>
                <a:cs typeface="+mn-cs"/>
              </a:rPr>
              <a:t>水晶體向前移動導致近視並眼壓增加急性青光眼   </a:t>
            </a:r>
            <a:r>
              <a:rPr lang="en-US" altLang="zh-TW" sz="1200" b="0" i="0" kern="1200" dirty="0" smtClean="0">
                <a:solidFill>
                  <a:schemeClr val="tx1"/>
                </a:solidFill>
                <a:effectLst/>
                <a:latin typeface="+mj-ea"/>
                <a:ea typeface="+mj-ea"/>
                <a:cs typeface="+mn-cs"/>
              </a:rPr>
              <a:t>http://news.tvbs.com.tw/health/695691</a:t>
            </a:r>
          </a:p>
          <a:p>
            <a:r>
              <a:rPr lang="en-US" altLang="zh-TW" sz="1200" b="0" i="0" kern="1200" dirty="0" smtClean="0">
                <a:solidFill>
                  <a:schemeClr val="tx1"/>
                </a:solidFill>
                <a:effectLst/>
                <a:latin typeface="+mj-ea"/>
                <a:ea typeface="+mj-ea"/>
                <a:cs typeface="+mn-cs"/>
              </a:rPr>
              <a:t>* </a:t>
            </a:r>
            <a:r>
              <a:rPr lang="zh-TW" altLang="en-US" sz="1200" b="0" i="0" kern="1200" dirty="0" smtClean="0">
                <a:solidFill>
                  <a:schemeClr val="tx1"/>
                </a:solidFill>
                <a:effectLst/>
                <a:latin typeface="+mn-lt"/>
                <a:ea typeface="+mn-ea"/>
                <a:cs typeface="+mn-cs"/>
              </a:rPr>
              <a:t>威而鋼假藥流出市面 假藥盛行率竟高達</a:t>
            </a:r>
            <a:r>
              <a:rPr lang="en-US" altLang="zh-TW" sz="1200" b="0" i="0" kern="1200" dirty="0" smtClean="0">
                <a:solidFill>
                  <a:schemeClr val="tx1"/>
                </a:solidFill>
                <a:effectLst/>
                <a:latin typeface="+mn-lt"/>
                <a:ea typeface="+mn-ea"/>
                <a:cs typeface="+mn-cs"/>
              </a:rPr>
              <a:t>93%       http://news.tvbs.com.tw/health/692903</a:t>
            </a:r>
            <a:endParaRPr lang="en-US" altLang="zh-TW" b="0" dirty="0" smtClean="0">
              <a:latin typeface="+mj-ea"/>
              <a:ea typeface="+mj-ea"/>
            </a:endParaRPr>
          </a:p>
          <a:p>
            <a:r>
              <a:rPr lang="zh-TW" altLang="en-US" b="1" dirty="0" smtClean="0"/>
              <a:t>* </a:t>
            </a:r>
            <a:r>
              <a:rPr lang="zh-TW" altLang="en-US" sz="1200" b="0" i="0" kern="1200" dirty="0" smtClean="0">
                <a:solidFill>
                  <a:schemeClr val="tx1"/>
                </a:solidFill>
                <a:effectLst/>
                <a:latin typeface="+mn-lt"/>
                <a:ea typeface="+mn-ea"/>
                <a:cs typeface="+mn-cs"/>
              </a:rPr>
              <a:t>骨鬆藥恐引發口腔骨頭壞死　服藥注意副作用   </a:t>
            </a:r>
            <a:r>
              <a:rPr lang="en-US" altLang="zh-TW" sz="1200" b="0" i="0" kern="1200" dirty="0" smtClean="0">
                <a:solidFill>
                  <a:schemeClr val="tx1"/>
                </a:solidFill>
                <a:effectLst/>
                <a:latin typeface="+mn-lt"/>
                <a:ea typeface="+mn-ea"/>
                <a:cs typeface="+mn-cs"/>
              </a:rPr>
              <a:t>http://news.tvbs.com.tw/health/684843</a:t>
            </a:r>
            <a:endParaRPr lang="en-US" altLang="zh-TW" b="0" dirty="0" smtClean="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4</a:t>
            </a:fld>
            <a:endParaRPr lang="zh-TW" altLang="en-US"/>
          </a:p>
        </p:txBody>
      </p:sp>
    </p:spTree>
    <p:extLst>
      <p:ext uri="{BB962C8B-B14F-4D97-AF65-F5344CB8AC3E}">
        <p14:creationId xmlns:p14="http://schemas.microsoft.com/office/powerpoint/2010/main" val="2786724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依其成癮性、濫用性及對社會危害性，分為四級</a:t>
            </a:r>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40</a:t>
            </a:fld>
            <a:endParaRPr lang="zh-TW" altLang="en-US"/>
          </a:p>
        </p:txBody>
      </p:sp>
    </p:spTree>
    <p:extLst>
      <p:ext uri="{BB962C8B-B14F-4D97-AF65-F5344CB8AC3E}">
        <p14:creationId xmlns:p14="http://schemas.microsoft.com/office/powerpoint/2010/main" val="441133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dirty="0" smtClean="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使用毒品</a:t>
            </a:r>
            <a:r>
              <a:rPr lang="zh-TW" altLang="en-US" sz="1200" b="0" dirty="0" smtClean="0">
                <a:solidFill>
                  <a:schemeClr val="tx1"/>
                </a:solidFill>
                <a:effectLst/>
                <a:latin typeface="+mn-lt"/>
                <a:ea typeface="+mn-ea"/>
              </a:rPr>
              <a:t>→愉悅感→</a:t>
            </a:r>
            <a:endParaRPr lang="zh-TW" altLang="en-US" sz="1200" b="1" dirty="0" smtClean="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42</a:t>
            </a:fld>
            <a:endParaRPr lang="zh-TW" altLang="en-US"/>
          </a:p>
        </p:txBody>
      </p:sp>
    </p:spTree>
    <p:extLst>
      <p:ext uri="{BB962C8B-B14F-4D97-AF65-F5344CB8AC3E}">
        <p14:creationId xmlns:p14="http://schemas.microsoft.com/office/powerpoint/2010/main" val="4283537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1" dirty="0" smtClean="0">
                <a:solidFill>
                  <a:prstClr val="black"/>
                </a:solidFill>
                <a:latin typeface="微軟正黑體" panose="020B0604030504040204" pitchFamily="34" charset="-120"/>
                <a:ea typeface="微軟正黑體" panose="020B0604030504040204" pitchFamily="34" charset="-120"/>
              </a:rPr>
              <a:t>細菌感染、</a:t>
            </a:r>
            <a:r>
              <a:rPr kumimoji="1" lang="en-US" altLang="zh-TW" sz="1200" b="1" dirty="0" smtClean="0">
                <a:solidFill>
                  <a:prstClr val="black"/>
                </a:solidFill>
                <a:latin typeface="微軟正黑體" panose="020B0604030504040204" pitchFamily="34" charset="-120"/>
                <a:ea typeface="微軟正黑體" panose="020B0604030504040204" pitchFamily="34" charset="-120"/>
              </a:rPr>
              <a:t>B</a:t>
            </a:r>
            <a:r>
              <a:rPr kumimoji="1" lang="zh-TW" altLang="en-US" sz="1200" b="1" dirty="0" smtClean="0">
                <a:solidFill>
                  <a:prstClr val="black"/>
                </a:solidFill>
                <a:latin typeface="微軟正黑體" panose="020B0604030504040204" pitchFamily="34" charset="-120"/>
                <a:ea typeface="微軟正黑體" panose="020B0604030504040204" pitchFamily="34" charset="-120"/>
              </a:rPr>
              <a:t>型肝炎、</a:t>
            </a:r>
            <a:r>
              <a:rPr kumimoji="1" lang="en-US" altLang="zh-TW" sz="1200" b="1" dirty="0" smtClean="0">
                <a:solidFill>
                  <a:prstClr val="black"/>
                </a:solidFill>
                <a:latin typeface="微軟正黑體" panose="020B0604030504040204" pitchFamily="34" charset="-120"/>
                <a:ea typeface="微軟正黑體" panose="020B0604030504040204" pitchFamily="34" charset="-120"/>
              </a:rPr>
              <a:t> C</a:t>
            </a:r>
            <a:r>
              <a:rPr kumimoji="1" lang="zh-TW" altLang="en-US" sz="1200" b="1" dirty="0" smtClean="0">
                <a:solidFill>
                  <a:prstClr val="black"/>
                </a:solidFill>
                <a:latin typeface="微軟正黑體" panose="020B0604030504040204" pitchFamily="34" charset="-120"/>
                <a:ea typeface="微軟正黑體" panose="020B0604030504040204" pitchFamily="34" charset="-120"/>
              </a:rPr>
              <a:t>型肝炎、</a:t>
            </a:r>
            <a:r>
              <a:rPr kumimoji="1" lang="en-US" altLang="zh-TW" sz="1200" b="1" dirty="0" smtClean="0">
                <a:solidFill>
                  <a:prstClr val="black"/>
                </a:solidFill>
                <a:latin typeface="微軟正黑體" panose="020B0604030504040204" pitchFamily="34" charset="-120"/>
                <a:ea typeface="微軟正黑體" panose="020B0604030504040204" pitchFamily="34" charset="-120"/>
              </a:rPr>
              <a:t>D</a:t>
            </a:r>
            <a:r>
              <a:rPr kumimoji="1" lang="zh-TW" altLang="en-US" sz="1200" b="1" dirty="0" smtClean="0">
                <a:solidFill>
                  <a:prstClr val="black"/>
                </a:solidFill>
                <a:latin typeface="微軟正黑體" panose="020B0604030504040204" pitchFamily="34" charset="-120"/>
                <a:ea typeface="微軟正黑體" panose="020B0604030504040204" pitchFamily="34" charset="-120"/>
              </a:rPr>
              <a:t>型肝炎、人類免疫缺乏病毒</a:t>
            </a:r>
            <a:r>
              <a:rPr kumimoji="1" lang="en-US" altLang="zh-TW" sz="1200" b="1" dirty="0" smtClean="0">
                <a:solidFill>
                  <a:prstClr val="black"/>
                </a:solidFill>
                <a:latin typeface="微軟正黑體" panose="020B0604030504040204" pitchFamily="34" charset="-120"/>
                <a:ea typeface="微軟正黑體" panose="020B0604030504040204" pitchFamily="34" charset="-120"/>
              </a:rPr>
              <a:t>(</a:t>
            </a:r>
            <a:r>
              <a:rPr kumimoji="1" lang="zh-TW" altLang="en-US" sz="1200" b="1" dirty="0" smtClean="0">
                <a:solidFill>
                  <a:prstClr val="black"/>
                </a:solidFill>
                <a:latin typeface="微軟正黑體" panose="020B0604030504040204" pitchFamily="34" charset="-120"/>
                <a:ea typeface="微軟正黑體" panose="020B0604030504040204" pitchFamily="34" charset="-120"/>
              </a:rPr>
              <a:t>愛滋病毒</a:t>
            </a:r>
            <a:r>
              <a:rPr kumimoji="1" lang="en-US" altLang="zh-TW" sz="1200" b="1" dirty="0" smtClean="0">
                <a:solidFill>
                  <a:prstClr val="black"/>
                </a:solidFill>
                <a:latin typeface="微軟正黑體" panose="020B0604030504040204" pitchFamily="34" charset="-120"/>
                <a:ea typeface="微軟正黑體" panose="020B0604030504040204" pitchFamily="34" charset="-120"/>
              </a:rPr>
              <a:t>)</a:t>
            </a:r>
            <a:r>
              <a:rPr kumimoji="1" lang="zh-TW" altLang="en-US" sz="1200" b="1" dirty="0" smtClean="0">
                <a:solidFill>
                  <a:prstClr val="black"/>
                </a:solidFill>
                <a:latin typeface="微軟正黑體" panose="020B0604030504040204" pitchFamily="34" charset="-120"/>
                <a:ea typeface="微軟正黑體" panose="020B0604030504040204" pitchFamily="34" charset="-120"/>
              </a:rPr>
              <a:t>感染</a:t>
            </a:r>
            <a:endParaRPr kumimoji="1" lang="en-US" altLang="zh-TW" sz="1200" b="1" dirty="0" smtClean="0">
              <a:solidFill>
                <a:prstClr val="black"/>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45</a:t>
            </a:fld>
            <a:endParaRPr lang="zh-TW" altLang="en-US"/>
          </a:p>
        </p:txBody>
      </p:sp>
    </p:spTree>
    <p:extLst>
      <p:ext uri="{BB962C8B-B14F-4D97-AF65-F5344CB8AC3E}">
        <p14:creationId xmlns:p14="http://schemas.microsoft.com/office/powerpoint/2010/main" val="3792679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校園毒品案件，最常見</a:t>
            </a:r>
            <a:r>
              <a:rPr lang="en-US" altLang="zh-TW" dirty="0" smtClean="0"/>
              <a:t>K</a:t>
            </a:r>
            <a:r>
              <a:rPr lang="zh-TW" altLang="en-US" dirty="0" smtClean="0"/>
              <a:t>煙與</a:t>
            </a:r>
            <a:r>
              <a:rPr lang="en-US" altLang="zh-TW" dirty="0" smtClean="0"/>
              <a:t>K</a:t>
            </a:r>
            <a:r>
              <a:rPr lang="zh-TW" altLang="en-US" dirty="0" smtClean="0"/>
              <a:t>他命，因為價格比較便宜，學生容易因為好奇心，或者同儕影響沾染毒品，但警方透漏學校多半不會通報警方，一來擔心影響校譽、也盼望給學生改過自新的機會，然而毒品來源大多因為中輟生在外找不到工作，靠著賣毒給同儕賺錢。</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smtClean="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46</a:t>
            </a:fld>
            <a:endParaRPr lang="zh-TW" altLang="en-US"/>
          </a:p>
        </p:txBody>
      </p:sp>
    </p:spTree>
    <p:extLst>
      <p:ext uri="{BB962C8B-B14F-4D97-AF65-F5344CB8AC3E}">
        <p14:creationId xmlns:p14="http://schemas.microsoft.com/office/powerpoint/2010/main" val="1066929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54</a:t>
            </a:fld>
            <a:endParaRPr lang="zh-TW" altLang="en-US"/>
          </a:p>
        </p:txBody>
      </p:sp>
    </p:spTree>
    <p:extLst>
      <p:ext uri="{BB962C8B-B14F-4D97-AF65-F5344CB8AC3E}">
        <p14:creationId xmlns:p14="http://schemas.microsoft.com/office/powerpoint/2010/main" val="2727368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55</a:t>
            </a:fld>
            <a:endParaRPr lang="zh-TW" altLang="en-US"/>
          </a:p>
        </p:txBody>
      </p:sp>
    </p:spTree>
    <p:extLst>
      <p:ext uri="{BB962C8B-B14F-4D97-AF65-F5344CB8AC3E}">
        <p14:creationId xmlns:p14="http://schemas.microsoft.com/office/powerpoint/2010/main" val="2727368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合成卡西酮類物質皆會產生類似安非他命之擬交感神經作用</a:t>
            </a:r>
            <a:r>
              <a:rPr lang="en-US" altLang="zh-TW" sz="1200" b="0" i="0" kern="1200" dirty="0" smtClean="0">
                <a:solidFill>
                  <a:schemeClr val="tx1"/>
                </a:solidFill>
                <a:effectLst/>
                <a:latin typeface="+mn-lt"/>
                <a:ea typeface="+mn-ea"/>
                <a:cs typeface="+mn-cs"/>
              </a:rPr>
              <a:t>(sympathomimetic effects)</a:t>
            </a:r>
            <a:r>
              <a:rPr lang="zh-TW" altLang="en-US" sz="1200" b="0" i="0" kern="1200" dirty="0" smtClean="0">
                <a:solidFill>
                  <a:schemeClr val="tx1"/>
                </a:solidFill>
                <a:effectLst/>
                <a:latin typeface="+mn-lt"/>
                <a:ea typeface="+mn-ea"/>
                <a:cs typeface="+mn-cs"/>
              </a:rPr>
              <a:t>，包含心悸、血壓升高及精神症狀。據文獻指出</a:t>
            </a:r>
            <a:r>
              <a:rPr lang="en-US" altLang="zh-TW" sz="1200" b="0" i="0" kern="1200" dirty="0" err="1" smtClean="0">
                <a:solidFill>
                  <a:schemeClr val="tx1"/>
                </a:solidFill>
                <a:effectLst/>
                <a:latin typeface="+mn-lt"/>
                <a:ea typeface="+mn-ea"/>
                <a:cs typeface="+mn-cs"/>
              </a:rPr>
              <a:t>Mephedrone</a:t>
            </a:r>
            <a:r>
              <a:rPr lang="zh-TW" altLang="en-US" sz="1200" b="0" i="0" kern="1200" dirty="0" smtClean="0">
                <a:solidFill>
                  <a:schemeClr val="tx1"/>
                </a:solidFill>
                <a:effectLst/>
                <a:latin typeface="+mn-lt"/>
                <a:ea typeface="+mn-ea"/>
                <a:cs typeface="+mn-cs"/>
              </a:rPr>
              <a:t>危害如下</a:t>
            </a:r>
            <a:r>
              <a:rPr lang="en-US" altLang="zh-TW" sz="1200" b="0" i="0" kern="1200" dirty="0" smtClean="0">
                <a:solidFill>
                  <a:schemeClr val="tx1"/>
                </a:solidFill>
                <a:effectLst/>
                <a:latin typeface="+mn-lt"/>
                <a:ea typeface="+mn-ea"/>
                <a:cs typeface="+mn-cs"/>
              </a:rPr>
              <a:t>:</a:t>
            </a:r>
            <a:r>
              <a:rPr lang="zh-TW" altLang="en-US" dirty="0" smtClean="0"/>
              <a:t/>
            </a:r>
            <a:br>
              <a:rPr lang="zh-TW" altLang="en-US" dirty="0" smtClean="0"/>
            </a:b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一</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呼吸系統方面會有嚴重鼻出血、鼻灼熱感、呼吸困難等情況。</a:t>
            </a:r>
            <a:r>
              <a:rPr lang="zh-TW" altLang="en-US" dirty="0" smtClean="0"/>
              <a:t/>
            </a:r>
            <a:br>
              <a:rPr lang="zh-TW" altLang="en-US" dirty="0" smtClean="0"/>
            </a:b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二</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心臟血管方面會有心臟病發作、嚴重的血管收縮、血壓上升、心悸、心律不整、潮紅、胸痛、多汗、四肢冰冷等症狀。</a:t>
            </a:r>
            <a:r>
              <a:rPr lang="zh-TW" altLang="en-US" dirty="0" smtClean="0"/>
              <a:t/>
            </a:r>
            <a:br>
              <a:rPr lang="zh-TW" altLang="en-US" dirty="0" smtClean="0"/>
            </a:b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三</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精神症狀方面會引起幻覺、妄想、錯覺、焦慮、憂鬱、激動不安、興奮、暴力或自殘行為。</a:t>
            </a:r>
            <a:r>
              <a:rPr lang="zh-TW" altLang="en-US" dirty="0" smtClean="0"/>
              <a:t/>
            </a:r>
            <a:br>
              <a:rPr lang="zh-TW" altLang="en-US" dirty="0" smtClean="0"/>
            </a:b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四</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神經系統問題有短期記憶喪失、記憶力不集中、瞳孔放大等。</a:t>
            </a:r>
            <a:r>
              <a:rPr lang="zh-TW" altLang="en-US" dirty="0" smtClean="0"/>
              <a:t/>
            </a:r>
            <a:br>
              <a:rPr lang="zh-TW" altLang="en-US" dirty="0" smtClean="0"/>
            </a:b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五</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肌肉骨骼系統問題則有痙攣或抽蓄、牙關緊閉、磨牙。</a:t>
            </a:r>
            <a:endParaRPr lang="zh-TW" altLang="en-US" dirty="0" smtClean="0"/>
          </a:p>
          <a:p>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名英國女孩吃了</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顆混有愷他命與</a:t>
            </a:r>
            <a:r>
              <a:rPr lang="en-US" altLang="zh-TW" sz="1200" b="0" i="0" kern="1200" dirty="0" err="1" smtClean="0">
                <a:solidFill>
                  <a:schemeClr val="tx1"/>
                </a:solidFill>
                <a:effectLst/>
                <a:latin typeface="+mn-lt"/>
                <a:ea typeface="+mn-ea"/>
                <a:cs typeface="+mn-cs"/>
              </a:rPr>
              <a:t>Mephedrone</a:t>
            </a:r>
            <a:r>
              <a:rPr lang="zh-TW" altLang="en-US" sz="1200" b="0" i="0" kern="1200" dirty="0" smtClean="0">
                <a:solidFill>
                  <a:schemeClr val="tx1"/>
                </a:solidFill>
                <a:effectLst/>
                <a:latin typeface="+mn-lt"/>
                <a:ea typeface="+mn-ea"/>
                <a:cs typeface="+mn-cs"/>
              </a:rPr>
              <a:t>的藥物，數小時後不幸身亡；另有</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名英國男性使用後</a:t>
            </a:r>
            <a:r>
              <a:rPr lang="en-US" altLang="zh-TW" sz="1200" b="0" i="0" kern="1200" dirty="0" smtClean="0">
                <a:solidFill>
                  <a:schemeClr val="tx1"/>
                </a:solidFill>
                <a:effectLst/>
                <a:latin typeface="+mn-lt"/>
                <a:ea typeface="+mn-ea"/>
                <a:cs typeface="+mn-cs"/>
              </a:rPr>
              <a:t>18</a:t>
            </a:r>
            <a:r>
              <a:rPr lang="zh-TW" altLang="en-US" sz="1200" b="0" i="0" kern="1200" dirty="0" smtClean="0">
                <a:solidFill>
                  <a:schemeClr val="tx1"/>
                </a:solidFill>
                <a:effectLst/>
                <a:latin typeface="+mn-lt"/>
                <a:ea typeface="+mn-ea"/>
                <a:cs typeface="+mn-cs"/>
              </a:rPr>
              <a:t>小時，開始出現幻覺，認為有蟲在身上爬並且不斷啃咬，最後竟把睪丸扯下。</a:t>
            </a:r>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56</a:t>
            </a:fld>
            <a:endParaRPr lang="zh-TW" altLang="en-US"/>
          </a:p>
        </p:txBody>
      </p:sp>
    </p:spTree>
    <p:extLst>
      <p:ext uri="{BB962C8B-B14F-4D97-AF65-F5344CB8AC3E}">
        <p14:creationId xmlns:p14="http://schemas.microsoft.com/office/powerpoint/2010/main" val="1767632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59</a:t>
            </a:fld>
            <a:endParaRPr lang="zh-TW" altLang="en-US"/>
          </a:p>
        </p:txBody>
      </p:sp>
    </p:spTree>
    <p:extLst>
      <p:ext uri="{BB962C8B-B14F-4D97-AF65-F5344CB8AC3E}">
        <p14:creationId xmlns:p14="http://schemas.microsoft.com/office/powerpoint/2010/main" val="2727368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60</a:t>
            </a:fld>
            <a:endParaRPr lang="zh-TW" altLang="en-US"/>
          </a:p>
        </p:txBody>
      </p:sp>
    </p:spTree>
    <p:extLst>
      <p:ext uri="{BB962C8B-B14F-4D97-AF65-F5344CB8AC3E}">
        <p14:creationId xmlns:p14="http://schemas.microsoft.com/office/powerpoint/2010/main" val="2727368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dirty="0" smtClean="0">
                <a:solidFill>
                  <a:prstClr val="black">
                    <a:lumMod val="75000"/>
                    <a:lumOff val="25000"/>
                  </a:prstClr>
                </a:solidFill>
                <a:latin typeface="微軟正黑體" panose="020B0604030504040204" pitchFamily="34" charset="-120"/>
                <a:ea typeface="微軟正黑體" panose="020B0604030504040204" pitchFamily="34" charset="-120"/>
              </a:rPr>
              <a:t>常溫常壓下為無色、略有甜味氣體</a:t>
            </a:r>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62</a:t>
            </a:fld>
            <a:endParaRPr lang="zh-TW" altLang="en-US"/>
          </a:p>
        </p:txBody>
      </p:sp>
    </p:spTree>
    <p:extLst>
      <p:ext uri="{BB962C8B-B14F-4D97-AF65-F5344CB8AC3E}">
        <p14:creationId xmlns:p14="http://schemas.microsoft.com/office/powerpoint/2010/main" val="272736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依照藥品的安全性分成三級</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5</a:t>
            </a:fld>
            <a:endParaRPr lang="zh-TW" altLang="en-US"/>
          </a:p>
        </p:txBody>
      </p:sp>
    </p:spTree>
    <p:extLst>
      <p:ext uri="{BB962C8B-B14F-4D97-AF65-F5344CB8AC3E}">
        <p14:creationId xmlns:p14="http://schemas.microsoft.com/office/powerpoint/2010/main" val="353244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為短效的吸入性全身麻醉劑，吸入約</a:t>
            </a:r>
            <a:r>
              <a:rPr lang="en-US" altLang="zh-TW" sz="1200" b="0" i="0" kern="1200" dirty="0" smtClean="0">
                <a:solidFill>
                  <a:schemeClr val="tx1"/>
                </a:solidFill>
                <a:effectLst/>
                <a:latin typeface="+mn-lt"/>
                <a:ea typeface="+mn-ea"/>
                <a:cs typeface="+mn-cs"/>
              </a:rPr>
              <a:t>15</a:t>
            </a:r>
            <a:r>
              <a:rPr lang="zh-TW" altLang="en-US" sz="1200" b="0" i="0" kern="1200" dirty="0" smtClean="0">
                <a:solidFill>
                  <a:schemeClr val="tx1"/>
                </a:solidFill>
                <a:effectLst/>
                <a:latin typeface="+mn-lt"/>
                <a:ea typeface="+mn-ea"/>
                <a:cs typeface="+mn-cs"/>
              </a:rPr>
              <a:t>到</a:t>
            </a:r>
            <a:r>
              <a:rPr lang="en-US" altLang="zh-TW" sz="1200" b="0" i="0" kern="1200" dirty="0" smtClean="0">
                <a:solidFill>
                  <a:schemeClr val="tx1"/>
                </a:solidFill>
                <a:effectLst/>
                <a:latin typeface="+mn-lt"/>
                <a:ea typeface="+mn-ea"/>
                <a:cs typeface="+mn-cs"/>
              </a:rPr>
              <a:t>30</a:t>
            </a:r>
            <a:r>
              <a:rPr lang="zh-TW" altLang="en-US" sz="1200" b="0" i="0" kern="1200" dirty="0" smtClean="0">
                <a:solidFill>
                  <a:schemeClr val="tx1"/>
                </a:solidFill>
                <a:effectLst/>
                <a:latin typeface="+mn-lt"/>
                <a:ea typeface="+mn-ea"/>
                <a:cs typeface="+mn-cs"/>
              </a:rPr>
              <a:t>秒即可產生欣快感，並可持續</a:t>
            </a:r>
            <a:r>
              <a:rPr lang="en-US" altLang="zh-TW" sz="1200" b="0" i="0" kern="1200" dirty="0" smtClean="0">
                <a:solidFill>
                  <a:schemeClr val="tx1"/>
                </a:solidFill>
                <a:effectLst/>
                <a:latin typeface="+mn-lt"/>
                <a:ea typeface="+mn-ea"/>
                <a:cs typeface="+mn-cs"/>
              </a:rPr>
              <a:t>2</a:t>
            </a:r>
            <a:r>
              <a:rPr lang="zh-TW" altLang="en-US" sz="1200" b="0" i="0" kern="1200" dirty="0" smtClean="0">
                <a:solidFill>
                  <a:schemeClr val="tx1"/>
                </a:solidFill>
                <a:effectLst/>
                <a:latin typeface="+mn-lt"/>
                <a:ea typeface="+mn-ea"/>
                <a:cs typeface="+mn-cs"/>
              </a:rPr>
              <a:t>到</a:t>
            </a:r>
            <a:r>
              <a:rPr lang="en-US" altLang="zh-TW" sz="1200" b="0" i="0" kern="1200" dirty="0" smtClean="0">
                <a:solidFill>
                  <a:schemeClr val="tx1"/>
                </a:solidFill>
                <a:effectLst/>
                <a:latin typeface="+mn-lt"/>
                <a:ea typeface="+mn-ea"/>
                <a:cs typeface="+mn-cs"/>
              </a:rPr>
              <a:t>3</a:t>
            </a:r>
            <a:r>
              <a:rPr lang="zh-TW" altLang="en-US" sz="1200" b="0" i="0" kern="1200" dirty="0" smtClean="0">
                <a:solidFill>
                  <a:schemeClr val="tx1"/>
                </a:solidFill>
                <a:effectLst/>
                <a:latin typeface="+mn-lt"/>
                <a:ea typeface="+mn-ea"/>
                <a:cs typeface="+mn-cs"/>
              </a:rPr>
              <a:t>分鐘。氧化亞氮會使與維生素</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合成及代謝有關的酵素失去活性，因而影響有維生素</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參與的正常生理功能。長期使用會產生末梢神經及脊髓病變，出現手麻、腳麻、無力走路、立體感完全喪失等症狀，或產生巨大型紅血球貧血症、嗜中性白血球及血小板過少等，並可能產生精神異常，如嗜睡、抑鬱或精神錯亂等。因醫療使用氧化亞氮時，都會加入</a:t>
            </a:r>
            <a:r>
              <a:rPr lang="en-US" altLang="zh-TW" sz="1200" b="0" i="0" kern="1200" dirty="0" smtClean="0">
                <a:solidFill>
                  <a:schemeClr val="tx1"/>
                </a:solidFill>
                <a:effectLst/>
                <a:latin typeface="+mn-lt"/>
                <a:ea typeface="+mn-ea"/>
                <a:cs typeface="+mn-cs"/>
              </a:rPr>
              <a:t>70%-80%</a:t>
            </a:r>
            <a:r>
              <a:rPr lang="zh-TW" altLang="en-US" sz="1200" b="0" i="0" kern="1200" dirty="0" smtClean="0">
                <a:solidFill>
                  <a:schemeClr val="tx1"/>
                </a:solidFill>
                <a:effectLst/>
                <a:latin typeface="+mn-lt"/>
                <a:ea typeface="+mn-ea"/>
                <a:cs typeface="+mn-cs"/>
              </a:rPr>
              <a:t>的氧氣，但時下青少年則未使用氧氣，常與酒精或其他藥物併用，容易有中毒危險，會造成嚴重身心傷害。</a:t>
            </a:r>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63</a:t>
            </a:fld>
            <a:endParaRPr lang="zh-TW" altLang="en-US"/>
          </a:p>
        </p:txBody>
      </p:sp>
    </p:spTree>
    <p:extLst>
      <p:ext uri="{BB962C8B-B14F-4D97-AF65-F5344CB8AC3E}">
        <p14:creationId xmlns:p14="http://schemas.microsoft.com/office/powerpoint/2010/main" val="693896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氧化亞氮會使與維生素</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合成及代謝有關的酵素失去活性，因而影響有維生素</a:t>
            </a:r>
            <a:r>
              <a:rPr lang="en-US" altLang="zh-TW" sz="1200" b="0" i="0" kern="1200" dirty="0" smtClean="0">
                <a:solidFill>
                  <a:schemeClr val="tx1"/>
                </a:solidFill>
                <a:effectLst/>
                <a:latin typeface="+mn-lt"/>
                <a:ea typeface="+mn-ea"/>
                <a:cs typeface="+mn-cs"/>
              </a:rPr>
              <a:t>B12</a:t>
            </a:r>
            <a:r>
              <a:rPr lang="zh-TW" altLang="en-US" sz="1200" b="0" i="0" kern="1200" dirty="0" smtClean="0">
                <a:solidFill>
                  <a:schemeClr val="tx1"/>
                </a:solidFill>
                <a:effectLst/>
                <a:latin typeface="+mn-lt"/>
                <a:ea typeface="+mn-ea"/>
                <a:cs typeface="+mn-cs"/>
              </a:rPr>
              <a:t>參與的正常生理功能。長期使用會產生末梢神經及脊髓病變，出現手麻、腳麻、無力走路、立體感完全喪失等症狀</a:t>
            </a:r>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64</a:t>
            </a:fld>
            <a:endParaRPr lang="zh-TW" altLang="en-US"/>
          </a:p>
        </p:txBody>
      </p:sp>
    </p:spTree>
    <p:extLst>
      <p:ext uri="{BB962C8B-B14F-4D97-AF65-F5344CB8AC3E}">
        <p14:creationId xmlns:p14="http://schemas.microsoft.com/office/powerpoint/2010/main" val="693896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人體吸入的氣體中，笑氣若佔</a:t>
            </a:r>
            <a:r>
              <a:rPr lang="en-US" altLang="zh-TW" sz="1200" b="0" i="0" kern="1200" dirty="0" smtClean="0">
                <a:solidFill>
                  <a:schemeClr val="tx1"/>
                </a:solidFill>
                <a:effectLst/>
                <a:latin typeface="+mn-lt"/>
                <a:ea typeface="+mn-ea"/>
                <a:cs typeface="+mn-cs"/>
              </a:rPr>
              <a:t>70%</a:t>
            </a:r>
            <a:r>
              <a:rPr lang="zh-TW" altLang="en-US" sz="1200" b="0" i="0" kern="1200" dirty="0" smtClean="0">
                <a:solidFill>
                  <a:schemeClr val="tx1"/>
                </a:solidFill>
                <a:effectLst/>
                <a:latin typeface="+mn-lt"/>
                <a:ea typeface="+mn-ea"/>
                <a:cs typeface="+mn-cs"/>
              </a:rPr>
              <a:t>以上，就會嚴重影響肺部吸入氧氣的效率，可能導致窒息性缺氧而致死。</a:t>
            </a:r>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65</a:t>
            </a:fld>
            <a:endParaRPr lang="zh-TW" altLang="en-US"/>
          </a:p>
        </p:txBody>
      </p:sp>
    </p:spTree>
    <p:extLst>
      <p:ext uri="{BB962C8B-B14F-4D97-AF65-F5344CB8AC3E}">
        <p14:creationId xmlns:p14="http://schemas.microsoft.com/office/powerpoint/2010/main" val="693896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70</a:t>
            </a:fld>
            <a:endParaRPr lang="zh-TW" altLang="en-US"/>
          </a:p>
        </p:txBody>
      </p:sp>
    </p:spTree>
    <p:extLst>
      <p:ext uri="{BB962C8B-B14F-4D97-AF65-F5344CB8AC3E}">
        <p14:creationId xmlns:p14="http://schemas.microsoft.com/office/powerpoint/2010/main" val="25631282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粉絲頁會提供豐富的用藥安全及反毒相關活動及資訊</a:t>
            </a:r>
            <a:r>
              <a:rPr lang="en-US" altLang="zh-TW" sz="1200" kern="1200" dirty="0" smtClean="0">
                <a:solidFill>
                  <a:schemeClr val="tx1"/>
                </a:solidFill>
                <a:effectLst/>
                <a:latin typeface="+mn-lt"/>
                <a:ea typeface="+mn-ea"/>
                <a:cs typeface="+mn-cs"/>
              </a:rPr>
              <a:t> </a:t>
            </a:r>
            <a:endParaRPr lang="zh-TW"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和一堆抽獎活動！</a:t>
            </a:r>
          </a:p>
          <a:p>
            <a:endParaRPr lang="zh-TW" altLang="en-US" dirty="0"/>
          </a:p>
        </p:txBody>
      </p:sp>
      <p:sp>
        <p:nvSpPr>
          <p:cNvPr id="4" name="投影片編號版面配置區 3"/>
          <p:cNvSpPr>
            <a:spLocks noGrp="1"/>
          </p:cNvSpPr>
          <p:nvPr>
            <p:ph type="sldNum" sz="quarter" idx="10"/>
          </p:nvPr>
        </p:nvSpPr>
        <p:spPr/>
        <p:txBody>
          <a:bodyPr/>
          <a:lstStyle/>
          <a:p>
            <a:fld id="{C1653FDD-6BC0-45E9-9108-73712FC7912E}" type="slidenum">
              <a:rPr lang="zh-TW" altLang="en-US" smtClean="0"/>
              <a:pPr/>
              <a:t>77</a:t>
            </a:fld>
            <a:endParaRPr lang="zh-TW" altLang="en-US"/>
          </a:p>
        </p:txBody>
      </p:sp>
    </p:spTree>
    <p:extLst>
      <p:ext uri="{BB962C8B-B14F-4D97-AF65-F5344CB8AC3E}">
        <p14:creationId xmlns:p14="http://schemas.microsoft.com/office/powerpoint/2010/main" val="3854992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dirty="0" smtClean="0"/>
              <a:t>藥品的分級可以讓民眾更加安全的使用藥品</a:t>
            </a:r>
            <a:endParaRPr lang="en-US" altLang="zh-TW"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dirty="0" smtClean="0"/>
              <a:t>目前分為三種</a:t>
            </a:r>
            <a:endParaRPr lang="en-US" altLang="zh-TW"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dirty="0" smtClean="0"/>
              <a:t>* 成藥</a:t>
            </a:r>
            <a:r>
              <a:rPr lang="en-US" altLang="zh-TW" dirty="0" smtClean="0"/>
              <a:t>:</a:t>
            </a:r>
            <a:r>
              <a:rPr lang="zh-TW" altLang="en-US" dirty="0" smtClean="0"/>
              <a:t>不需經醫師或藥事人員指示，可在一般藥局購得。</a:t>
            </a:r>
            <a:endParaRPr lang="en-US" altLang="zh-TW"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dirty="0" smtClean="0"/>
              <a:t>* 指示藥</a:t>
            </a:r>
            <a:r>
              <a:rPr lang="en-US" altLang="zh-TW" dirty="0" smtClean="0"/>
              <a:t>:</a:t>
            </a:r>
            <a:r>
              <a:rPr lang="zh-TW" altLang="en-US" dirty="0" smtClean="0"/>
              <a:t>由醫師或藥事人員指示用法之藥品。</a:t>
            </a:r>
            <a:endParaRPr lang="en-US" altLang="zh-TW"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dirty="0" smtClean="0"/>
              <a:t>* 處方藥</a:t>
            </a:r>
            <a:r>
              <a:rPr lang="en-US" altLang="zh-TW" dirty="0" smtClean="0"/>
              <a:t>:</a:t>
            </a:r>
            <a:r>
              <a:rPr lang="zh-TW" altLang="en-US" dirty="0" smtClean="0"/>
              <a:t>需醫師處方才可使用。</a:t>
            </a:r>
          </a:p>
          <a:p>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solidFill>
                  <a:prstClr val="black"/>
                </a:solidFill>
              </a:rPr>
              <a:pPr/>
              <a:t>6</a:t>
            </a:fld>
            <a:endParaRPr lang="zh-TW" altLang="en-US">
              <a:solidFill>
                <a:prstClr val="black"/>
              </a:solidFill>
            </a:endParaRPr>
          </a:p>
        </p:txBody>
      </p:sp>
    </p:spTree>
    <p:extLst>
      <p:ext uri="{BB962C8B-B14F-4D97-AF65-F5344CB8AC3E}">
        <p14:creationId xmlns:p14="http://schemas.microsoft.com/office/powerpoint/2010/main" val="4106446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5A306C9-84DC-46BE-971C-E441C599D066}" type="slidenum">
              <a:rPr lang="zh-TW" altLang="en-US" smtClean="0">
                <a:solidFill>
                  <a:prstClr val="black"/>
                </a:solidFill>
              </a:rPr>
              <a:pPr/>
              <a:t>8</a:t>
            </a:fld>
            <a:endParaRPr lang="zh-TW" altLang="en-US">
              <a:solidFill>
                <a:prstClr val="black"/>
              </a:solidFill>
            </a:endParaRPr>
          </a:p>
        </p:txBody>
      </p:sp>
    </p:spTree>
    <p:extLst>
      <p:ext uri="{BB962C8B-B14F-4D97-AF65-F5344CB8AC3E}">
        <p14:creationId xmlns:p14="http://schemas.microsoft.com/office/powerpoint/2010/main" val="4113491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依照藥品的安全性分成三級</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13</a:t>
            </a:fld>
            <a:endParaRPr lang="zh-TW" altLang="en-US"/>
          </a:p>
        </p:txBody>
      </p:sp>
    </p:spTree>
    <p:extLst>
      <p:ext uri="{BB962C8B-B14F-4D97-AF65-F5344CB8AC3E}">
        <p14:creationId xmlns:p14="http://schemas.microsoft.com/office/powerpoint/2010/main" val="3298655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t>能力一：清楚表達自己的身體狀況</a:t>
            </a:r>
            <a:endParaRPr lang="en-US" altLang="zh-TW"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t>能力二：看清楚藥品標示</a:t>
            </a:r>
            <a:endParaRPr lang="en-US" altLang="zh-TW" b="1" dirty="0" smtClean="0"/>
          </a:p>
          <a:p>
            <a:r>
              <a:rPr lang="zh-TW" altLang="en-US" b="1" dirty="0" smtClean="0"/>
              <a:t>能力三：清楚用藥方法、時間</a:t>
            </a:r>
            <a:endParaRPr lang="en-US" altLang="zh-TW" b="1" dirty="0" smtClean="0"/>
          </a:p>
          <a:p>
            <a:r>
              <a:rPr lang="zh-TW" altLang="en-US" b="1" dirty="0" smtClean="0"/>
              <a:t>能力四：做身體的主人</a:t>
            </a:r>
            <a:endParaRPr lang="en-US" altLang="zh-TW" b="1" dirty="0" smtClean="0"/>
          </a:p>
          <a:p>
            <a:r>
              <a:rPr lang="zh-TW" altLang="en-US" b="1" dirty="0" smtClean="0"/>
              <a:t>能力五：與醫師、藥師做朋友</a:t>
            </a:r>
            <a:endParaRPr lang="en-US" altLang="zh-TW" b="1" dirty="0" smtClean="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solidFill>
                  <a:prstClr val="black"/>
                </a:solidFill>
              </a:rPr>
              <a:pPr/>
              <a:t>14</a:t>
            </a:fld>
            <a:endParaRPr lang="zh-TW" altLang="en-US">
              <a:solidFill>
                <a:prstClr val="black"/>
              </a:solidFill>
            </a:endParaRPr>
          </a:p>
        </p:txBody>
      </p:sp>
    </p:spTree>
    <p:extLst>
      <p:ext uri="{BB962C8B-B14F-4D97-AF65-F5344CB8AC3E}">
        <p14:creationId xmlns:p14="http://schemas.microsoft.com/office/powerpoint/2010/main" val="1708227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1" i="0" kern="1200" dirty="0" smtClean="0">
                <a:solidFill>
                  <a:schemeClr val="tx1"/>
                </a:solidFill>
                <a:effectLst/>
                <a:latin typeface="+mn-lt"/>
                <a:ea typeface="+mn-ea"/>
                <a:cs typeface="+mn-cs"/>
              </a:rPr>
              <a:t>能力一 清楚表達自己的身體狀況</a:t>
            </a:r>
          </a:p>
          <a:p>
            <a:r>
              <a:rPr lang="zh-TW" altLang="en-US" sz="1200" b="0" i="0" kern="1200" dirty="0" smtClean="0">
                <a:solidFill>
                  <a:schemeClr val="tx1"/>
                </a:solidFill>
                <a:effectLst/>
                <a:latin typeface="+mn-lt"/>
                <a:ea typeface="+mn-ea"/>
                <a:cs typeface="+mn-cs"/>
              </a:rPr>
              <a:t>看病時先瞭解自己身體狀況，並向醫師說清楚下列事項： （一）哪裡不舒服，大約何時開始，何種情況下覺得比較舒服等。 （二）有無藥品或食物過敏史，以及特殊飲食習慣。 （三）曾經發生過的疾病，包含家族性遺傳疾病。 （四）目前正在使用的藥品，包含中、西藥或保健食品。 （五）是否需要開車或從事操作機械等需要專注力的工作，以及近期是否要考試等。 （六）女性需告知是否懷孕、正準備懷孕或正在哺餵母乳。</a:t>
            </a:r>
            <a:endParaRPr lang="en-US" altLang="zh-TW" dirty="0" smtClean="0"/>
          </a:p>
          <a:p>
            <a:pPr marL="0" marR="0" lvl="2"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15</a:t>
            </a:fld>
            <a:endParaRPr lang="zh-TW" altLang="en-US"/>
          </a:p>
        </p:txBody>
      </p:sp>
    </p:spTree>
    <p:extLst>
      <p:ext uri="{BB962C8B-B14F-4D97-AF65-F5344CB8AC3E}">
        <p14:creationId xmlns:p14="http://schemas.microsoft.com/office/powerpoint/2010/main" val="3030586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3</a:t>
            </a:r>
            <a:r>
              <a:rPr lang="zh-TW" altLang="en-US" sz="1200" b="0" i="0" kern="1200" dirty="0" smtClean="0">
                <a:solidFill>
                  <a:schemeClr val="tx1"/>
                </a:solidFill>
                <a:effectLst/>
                <a:latin typeface="+mn-lt"/>
                <a:ea typeface="+mn-ea"/>
                <a:cs typeface="+mn-cs"/>
              </a:rPr>
              <a:t>步驟善用藥袋資訊 吃藥是大家日常生活避免不了的事，如何正確用藥，不只涉及治療成效，還可避免誤用藥物造成傷害。因此認識藥袋、看懂藥袋，甚至主動查詢藥物相關資訊，才能為自身以及家人建立用藥安全網。 </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領藥時 慢性病民眾請檢查藥品與前次用藥是否相同？ 可依藥袋指示，向藥師索取更完整的「用藥衛教單張」或是「藥品說明書」。 </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用藥時 看清楚所有的用藥指示，再開始使用藥物。 用藥期間如有不清楚處，可依藥袋上的電話詢問就醫的醫療院所、調劑藥品的藥師或厝邊的社區藥局。 出現不良的副作用時，可參考藥袋指示的方式處理，或進一步洽詢醫藥人員。 </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用藥後 如果也在別科或別家醫院就診，可攜帶使用中的藥袋或外盒包裝供醫藥人員開藥時參考。 服藥後可保留藥袋一段期間，或謄寫到藥歷卡上，作為日後用藥治療的參考。</a:t>
            </a:r>
            <a:r>
              <a:rPr lang="zh-TW" altLang="en-US" sz="900" dirty="0" smtClean="0"/>
              <a:t/>
            </a:r>
            <a:br>
              <a:rPr lang="zh-TW" altLang="en-US" sz="900" dirty="0" smtClean="0"/>
            </a:br>
            <a:r>
              <a:rPr lang="zh-TW" altLang="en-US" sz="900" dirty="0" smtClean="0"/>
              <a:t/>
            </a:r>
            <a:br>
              <a:rPr lang="zh-TW" altLang="en-US" sz="900" dirty="0" smtClean="0"/>
            </a:br>
            <a:r>
              <a:rPr lang="zh-TW" altLang="en-US" sz="1200" b="0" i="0" kern="1200" dirty="0" smtClean="0">
                <a:solidFill>
                  <a:schemeClr val="tx1"/>
                </a:solidFill>
                <a:effectLst/>
                <a:latin typeface="+mn-lt"/>
                <a:ea typeface="+mn-ea"/>
                <a:cs typeface="+mn-cs"/>
              </a:rPr>
              <a:t>她領藥完發現藥師「裝錯藥」？醫改會教你「</a:t>
            </a:r>
            <a:r>
              <a:rPr lang="en-US" altLang="zh-TW" sz="1200" b="0" i="0" kern="1200" dirty="0" smtClean="0">
                <a:solidFill>
                  <a:schemeClr val="tx1"/>
                </a:solidFill>
                <a:effectLst/>
                <a:latin typeface="+mn-lt"/>
                <a:ea typeface="+mn-ea"/>
                <a:cs typeface="+mn-cs"/>
              </a:rPr>
              <a:t>3</a:t>
            </a:r>
            <a:r>
              <a:rPr lang="zh-TW" altLang="en-US" sz="1200" b="0" i="0" kern="1200" dirty="0" smtClean="0">
                <a:solidFill>
                  <a:schemeClr val="tx1"/>
                </a:solidFill>
                <a:effectLst/>
                <a:latin typeface="+mn-lt"/>
                <a:ea typeface="+mn-ea"/>
                <a:cs typeface="+mn-cs"/>
              </a:rPr>
              <a:t>步驟」看懂藥袋標示</a:t>
            </a:r>
            <a:r>
              <a:rPr lang="zh-TW" altLang="en-US" sz="900" dirty="0" smtClean="0"/>
              <a:t/>
            </a:r>
            <a:br>
              <a:rPr lang="zh-TW" altLang="en-US" sz="900" dirty="0" smtClean="0"/>
            </a:br>
            <a:r>
              <a:rPr lang="en-US" altLang="zh-TW" sz="1200" b="0" i="0" u="none" strike="noStrike" kern="1200" dirty="0" smtClean="0">
                <a:solidFill>
                  <a:schemeClr val="tx1"/>
                </a:solidFill>
                <a:effectLst/>
                <a:latin typeface="+mn-lt"/>
                <a:ea typeface="+mn-ea"/>
                <a:cs typeface="+mn-cs"/>
                <a:hlinkClick r:id="rId3"/>
              </a:rPr>
              <a:t>https://www.uho.com.tw/article-59713.html</a:t>
            </a:r>
            <a:endParaRPr lang="en-US" altLang="zh-TW" sz="900" b="1" dirty="0" smtClean="0">
              <a:solidFill>
                <a:srgbClr val="FFC000"/>
              </a:solidFill>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900" b="1" dirty="0" smtClean="0">
              <a:solidFill>
                <a:srgbClr val="FFC000"/>
              </a:solidFill>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900" b="1" dirty="0" smtClean="0">
                <a:solidFill>
                  <a:srgbClr val="FFC000"/>
                </a:solidFill>
                <a:latin typeface="標楷體" panose="03000509000000000000" pitchFamily="65" charset="-120"/>
                <a:ea typeface="標楷體" panose="03000509000000000000" pitchFamily="65" charset="-120"/>
              </a:rPr>
              <a:t>1.</a:t>
            </a:r>
            <a:r>
              <a:rPr lang="zh-TW" altLang="en-US" sz="900" b="1" dirty="0" smtClean="0">
                <a:solidFill>
                  <a:srgbClr val="FFC000"/>
                </a:solidFill>
                <a:latin typeface="標楷體" panose="03000509000000000000" pitchFamily="65" charset="-120"/>
                <a:ea typeface="標楷體" panose="03000509000000000000" pitchFamily="65" charset="-120"/>
              </a:rPr>
              <a:t> 姓名、年齡</a:t>
            </a:r>
            <a:r>
              <a:rPr lang="zh-TW" altLang="en-US" sz="900" b="1" dirty="0" smtClean="0">
                <a:solidFill>
                  <a:srgbClr val="FF0000"/>
                </a:solidFill>
                <a:latin typeface="標楷體" panose="03000509000000000000" pitchFamily="65" charset="-120"/>
                <a:ea typeface="標楷體" panose="03000509000000000000" pitchFamily="65" charset="-120"/>
              </a:rPr>
              <a:t> </a:t>
            </a:r>
            <a:r>
              <a:rPr lang="en-US" altLang="zh-TW" sz="900" b="1" dirty="0" smtClean="0">
                <a:solidFill>
                  <a:srgbClr val="FF0000"/>
                </a:solidFill>
                <a:latin typeface="標楷體" panose="03000509000000000000" pitchFamily="65" charset="-120"/>
                <a:ea typeface="標楷體" panose="03000509000000000000" pitchFamily="65" charset="-120"/>
              </a:rPr>
              <a:t>-</a:t>
            </a:r>
            <a:r>
              <a:rPr lang="zh-TW" altLang="en-US" sz="900" b="1" dirty="0" smtClean="0">
                <a:solidFill>
                  <a:srgbClr val="FF0000"/>
                </a:solidFill>
                <a:latin typeface="標楷體" panose="03000509000000000000" pitchFamily="65" charset="-120"/>
                <a:ea typeface="標楷體" panose="03000509000000000000" pitchFamily="65" charset="-120"/>
              </a:rPr>
              <a:t> </a:t>
            </a:r>
            <a:r>
              <a:rPr lang="zh-TW" altLang="en-US" sz="1200" dirty="0" smtClean="0">
                <a:latin typeface="標楷體" panose="03000509000000000000" pitchFamily="65" charset="-120"/>
                <a:ea typeface="標楷體" panose="03000509000000000000" pitchFamily="65" charset="-120"/>
              </a:rPr>
              <a:t>領到藥品時，先核對藥袋上的名字、年齡是不是自己的。</a:t>
            </a:r>
            <a:endParaRPr lang="en-US" altLang="zh-TW" sz="1200" dirty="0" smtClean="0">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FF0000"/>
                </a:solidFill>
                <a:latin typeface="標楷體" panose="03000509000000000000" pitchFamily="65" charset="-120"/>
                <a:ea typeface="標楷體" panose="03000509000000000000" pitchFamily="65" charset="-120"/>
              </a:rPr>
              <a:t>2.</a:t>
            </a:r>
            <a:r>
              <a:rPr lang="zh-TW" altLang="en-US" sz="1200" b="1" dirty="0" smtClean="0">
                <a:solidFill>
                  <a:srgbClr val="FF0000"/>
                </a:solidFill>
                <a:latin typeface="標楷體" panose="03000509000000000000" pitchFamily="65" charset="-120"/>
                <a:ea typeface="標楷體" panose="03000509000000000000" pitchFamily="65" charset="-120"/>
              </a:rPr>
              <a:t> 藥品使用 </a:t>
            </a:r>
            <a:r>
              <a:rPr lang="en-US" altLang="zh-TW" sz="1200" b="1" dirty="0" smtClean="0">
                <a:solidFill>
                  <a:srgbClr val="FF0000"/>
                </a:solidFill>
                <a:latin typeface="標楷體" panose="03000509000000000000" pitchFamily="65" charset="-120"/>
                <a:ea typeface="標楷體" panose="03000509000000000000" pitchFamily="65" charset="-120"/>
              </a:rPr>
              <a:t>-</a:t>
            </a:r>
            <a:r>
              <a:rPr lang="zh-TW" altLang="en-US" sz="1200" b="1" dirty="0" smtClean="0">
                <a:solidFill>
                  <a:srgbClr val="FF0000"/>
                </a:solidFill>
                <a:latin typeface="標楷體" panose="03000509000000000000" pitchFamily="65" charset="-120"/>
                <a:ea typeface="標楷體" panose="03000509000000000000" pitchFamily="65" charset="-120"/>
              </a:rPr>
              <a:t> </a:t>
            </a:r>
            <a:r>
              <a:rPr lang="zh-TW" altLang="en-US" sz="1200" dirty="0" smtClean="0">
                <a:latin typeface="標楷體" panose="03000509000000000000" pitchFamily="65" charset="-120"/>
                <a:ea typeface="標楷體" panose="03000509000000000000" pitchFamily="65" charset="-120"/>
              </a:rPr>
              <a:t>每次使用藥之前，都要先看一下藥袋上的說明，確認使用的時間、用量及方法。</a:t>
            </a:r>
            <a:endParaRPr lang="en-US" altLang="zh-TW" sz="1200" dirty="0" smtClean="0">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100" b="1" dirty="0" smtClean="0">
                <a:solidFill>
                  <a:srgbClr val="FF0000"/>
                </a:solidFill>
                <a:latin typeface="標楷體" panose="03000509000000000000" pitchFamily="65" charset="-120"/>
                <a:ea typeface="標楷體" panose="03000509000000000000" pitchFamily="65" charset="-120"/>
              </a:rPr>
              <a:t>3.</a:t>
            </a:r>
            <a:r>
              <a:rPr lang="zh-TW" altLang="en-US" sz="1100" b="1" dirty="0" smtClean="0">
                <a:solidFill>
                  <a:srgbClr val="FF0000"/>
                </a:solidFill>
                <a:latin typeface="標楷體" panose="03000509000000000000" pitchFamily="65" charset="-120"/>
                <a:ea typeface="標楷體" panose="03000509000000000000" pitchFamily="65" charset="-120"/>
              </a:rPr>
              <a:t> 藥品名稱與外觀 </a:t>
            </a:r>
            <a:r>
              <a:rPr lang="en-US" altLang="zh-TW" sz="1100" b="1" dirty="0" smtClean="0">
                <a:solidFill>
                  <a:srgbClr val="FF0000"/>
                </a:solidFill>
                <a:latin typeface="標楷體" panose="03000509000000000000" pitchFamily="65" charset="-120"/>
                <a:ea typeface="標楷體" panose="03000509000000000000" pitchFamily="65" charset="-120"/>
              </a:rPr>
              <a:t>-</a:t>
            </a:r>
            <a:r>
              <a:rPr lang="zh-TW" altLang="en-US" sz="1100" b="1" dirty="0" smtClean="0">
                <a:solidFill>
                  <a:srgbClr val="FF0000"/>
                </a:solidFill>
                <a:latin typeface="標楷體" panose="03000509000000000000" pitchFamily="65" charset="-120"/>
                <a:ea typeface="標楷體" panose="03000509000000000000" pitchFamily="65" charset="-120"/>
              </a:rPr>
              <a:t> </a:t>
            </a:r>
            <a:r>
              <a:rPr lang="zh-TW" altLang="en-US" sz="1200" dirty="0" smtClean="0">
                <a:latin typeface="標楷體" panose="03000509000000000000" pitchFamily="65" charset="-120"/>
                <a:ea typeface="標楷體" panose="03000509000000000000" pitchFamily="65" charset="-120"/>
              </a:rPr>
              <a:t>檢查藥品名稱及外觀看起來跟藥袋上描述的是不是相同。</a:t>
            </a:r>
            <a:endParaRPr lang="en-US" altLang="zh-TW" sz="1200" dirty="0" smtClean="0">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100" b="1" dirty="0" smtClean="0">
                <a:solidFill>
                  <a:srgbClr val="FF0000"/>
                </a:solidFill>
                <a:latin typeface="標楷體" panose="03000509000000000000" pitchFamily="65" charset="-120"/>
                <a:ea typeface="標楷體" panose="03000509000000000000" pitchFamily="65" charset="-120"/>
              </a:rPr>
              <a:t>4.</a:t>
            </a:r>
            <a:r>
              <a:rPr lang="zh-TW" altLang="en-US" sz="1100" b="1" dirty="0" smtClean="0">
                <a:solidFill>
                  <a:srgbClr val="FF0000"/>
                </a:solidFill>
                <a:latin typeface="標楷體" panose="03000509000000000000" pitchFamily="65" charset="-120"/>
                <a:ea typeface="標楷體" panose="03000509000000000000" pitchFamily="65" charset="-120"/>
              </a:rPr>
              <a:t> 藥品適應症 </a:t>
            </a:r>
            <a:r>
              <a:rPr lang="en-US" altLang="zh-TW" sz="1100" b="1" dirty="0" smtClean="0">
                <a:solidFill>
                  <a:srgbClr val="FF0000"/>
                </a:solidFill>
                <a:latin typeface="標楷體" panose="03000509000000000000" pitchFamily="65" charset="-120"/>
                <a:ea typeface="標楷體" panose="03000509000000000000" pitchFamily="65" charset="-120"/>
              </a:rPr>
              <a:t>-</a:t>
            </a:r>
            <a:r>
              <a:rPr lang="zh-TW" altLang="en-US" sz="1100" b="1" dirty="0" smtClean="0">
                <a:solidFill>
                  <a:srgbClr val="FF0000"/>
                </a:solidFill>
                <a:latin typeface="標楷體" panose="03000509000000000000" pitchFamily="65" charset="-120"/>
                <a:ea typeface="標楷體" panose="03000509000000000000" pitchFamily="65" charset="-120"/>
              </a:rPr>
              <a:t> </a:t>
            </a:r>
            <a:r>
              <a:rPr lang="zh-TW" altLang="en-US" sz="1200" dirty="0" smtClean="0">
                <a:latin typeface="標楷體" panose="03000509000000000000" pitchFamily="65" charset="-120"/>
                <a:ea typeface="標楷體" panose="03000509000000000000" pitchFamily="65" charset="-120"/>
              </a:rPr>
              <a:t>拿到藥品的時候要檢查藥品用途跟自己的疾病是不是符合。</a:t>
            </a:r>
            <a:endParaRPr lang="en-US" altLang="zh-TW" sz="1200" dirty="0" smtClean="0">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100" b="1" dirty="0" smtClean="0">
                <a:solidFill>
                  <a:srgbClr val="FF0000"/>
                </a:solidFill>
                <a:latin typeface="標楷體" panose="03000509000000000000" pitchFamily="65" charset="-120"/>
                <a:ea typeface="標楷體" panose="03000509000000000000" pitchFamily="65" charset="-120"/>
              </a:rPr>
              <a:t>5.</a:t>
            </a:r>
            <a:r>
              <a:rPr lang="zh-TW" altLang="en-US" sz="1100" b="1" dirty="0" smtClean="0">
                <a:solidFill>
                  <a:srgbClr val="FF0000"/>
                </a:solidFill>
                <a:latin typeface="標楷體" panose="03000509000000000000" pitchFamily="65" charset="-120"/>
                <a:ea typeface="標楷體" panose="03000509000000000000" pitchFamily="65" charset="-120"/>
              </a:rPr>
              <a:t> 可能的副作用 、注意事項</a:t>
            </a:r>
            <a:r>
              <a:rPr lang="en-US" altLang="zh-TW" sz="1100" b="1" dirty="0" smtClean="0">
                <a:solidFill>
                  <a:srgbClr val="FF0000"/>
                </a:solidFill>
                <a:latin typeface="標楷體" panose="03000509000000000000" pitchFamily="65" charset="-120"/>
                <a:ea typeface="標楷體" panose="03000509000000000000" pitchFamily="65" charset="-120"/>
              </a:rPr>
              <a:t>-</a:t>
            </a:r>
            <a:r>
              <a:rPr lang="zh-TW" altLang="en-US" sz="1100" b="1" dirty="0" smtClean="0">
                <a:solidFill>
                  <a:srgbClr val="FF0000"/>
                </a:solidFill>
                <a:latin typeface="標楷體" panose="03000509000000000000" pitchFamily="65" charset="-120"/>
                <a:ea typeface="標楷體" panose="03000509000000000000" pitchFamily="65" charset="-120"/>
              </a:rPr>
              <a:t> </a:t>
            </a:r>
            <a:r>
              <a:rPr lang="zh-TW" altLang="en-US" sz="1200" dirty="0" smtClean="0">
                <a:latin typeface="標楷體" panose="03000509000000000000" pitchFamily="65" charset="-120"/>
                <a:ea typeface="標楷體" panose="03000509000000000000" pitchFamily="65" charset="-120"/>
              </a:rPr>
              <a:t>要知道藥品使用之後可能產生的副作用及注意事項。</a:t>
            </a:r>
            <a:endParaRPr lang="en-US" altLang="zh-TW" sz="1200" dirty="0" smtClean="0">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100" b="1" dirty="0" smtClean="0">
                <a:solidFill>
                  <a:srgbClr val="FF0000"/>
                </a:solidFill>
                <a:latin typeface="標楷體" panose="03000509000000000000" pitchFamily="65" charset="-120"/>
                <a:ea typeface="標楷體" panose="03000509000000000000" pitchFamily="65" charset="-120"/>
              </a:rPr>
              <a:t>6.</a:t>
            </a:r>
            <a:r>
              <a:rPr lang="zh-TW" altLang="en-US" sz="1100" b="1" dirty="0" smtClean="0">
                <a:solidFill>
                  <a:srgbClr val="FF0000"/>
                </a:solidFill>
                <a:latin typeface="標楷體" panose="03000509000000000000" pitchFamily="65" charset="-120"/>
                <a:ea typeface="標楷體" panose="03000509000000000000" pitchFamily="65" charset="-120"/>
              </a:rPr>
              <a:t> 藥品數量 </a:t>
            </a:r>
            <a:r>
              <a:rPr lang="en-US" altLang="zh-TW" sz="1100" b="1" dirty="0" smtClean="0">
                <a:solidFill>
                  <a:srgbClr val="FF0000"/>
                </a:solidFill>
                <a:latin typeface="標楷體" panose="03000509000000000000" pitchFamily="65" charset="-120"/>
                <a:ea typeface="標楷體" panose="03000509000000000000" pitchFamily="65" charset="-120"/>
              </a:rPr>
              <a:t>-</a:t>
            </a:r>
            <a:r>
              <a:rPr lang="zh-TW" altLang="en-US" sz="1100" b="1" dirty="0" smtClean="0">
                <a:solidFill>
                  <a:srgbClr val="FF0000"/>
                </a:solidFill>
                <a:latin typeface="標楷體" panose="03000509000000000000" pitchFamily="65" charset="-120"/>
                <a:ea typeface="標楷體" panose="03000509000000000000" pitchFamily="65" charset="-120"/>
              </a:rPr>
              <a:t> </a:t>
            </a:r>
            <a:r>
              <a:rPr lang="zh-TW" altLang="en-US" sz="1200" dirty="0" smtClean="0">
                <a:latin typeface="標楷體" panose="03000509000000000000" pitchFamily="65" charset="-120"/>
                <a:ea typeface="標楷體" panose="03000509000000000000" pitchFamily="65" charset="-120"/>
              </a:rPr>
              <a:t>要知道自己的藥應吃多久，並核對藥品數量。</a:t>
            </a:r>
            <a:endParaRPr lang="en-US" altLang="zh-TW" sz="1200" dirty="0" smtClean="0">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自行購買指示藥或成藥時，要檢查包裝上是否有衛生福利部的核准藥品許可證字號及效期。</a:t>
            </a:r>
            <a:endParaRPr lang="en-US" altLang="zh-TW" sz="1200" dirty="0" smtClean="0">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smtClean="0">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標楷體" panose="03000509000000000000" pitchFamily="65" charset="-120"/>
                <a:ea typeface="標楷體" panose="03000509000000000000" pitchFamily="65" charset="-120"/>
              </a:rPr>
              <a:t>最後介紹一下我們的</a:t>
            </a:r>
            <a:r>
              <a:rPr lang="en-US" altLang="zh-TW" sz="1200" dirty="0" smtClean="0">
                <a:latin typeface="標楷體" panose="03000509000000000000" pitchFamily="65" charset="-120"/>
                <a:ea typeface="標楷體" panose="03000509000000000000" pitchFamily="65" charset="-120"/>
              </a:rPr>
              <a:t>QR</a:t>
            </a:r>
            <a:r>
              <a:rPr lang="zh-TW" altLang="en-US" sz="1200" dirty="0" smtClean="0">
                <a:latin typeface="標楷體" panose="03000509000000000000" pitchFamily="65" charset="-120"/>
                <a:ea typeface="標楷體" panose="03000509000000000000" pitchFamily="65" charset="-120"/>
              </a:rPr>
              <a:t> </a:t>
            </a:r>
            <a:r>
              <a:rPr lang="en-US" altLang="zh-TW" sz="1200" dirty="0" smtClean="0">
                <a:latin typeface="標楷體" panose="03000509000000000000" pitchFamily="65" charset="-120"/>
                <a:ea typeface="標楷體" panose="03000509000000000000" pitchFamily="65" charset="-120"/>
              </a:rPr>
              <a:t>CODE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smtClean="0">
              <a:latin typeface="標楷體" panose="03000509000000000000" pitchFamily="65" charset="-120"/>
              <a:ea typeface="標楷體" panose="03000509000000000000" pitchFamily="65" charset="-120"/>
            </a:endParaRPr>
          </a:p>
          <a:p>
            <a:endParaRPr lang="zh-TW" altLang="en-US" dirty="0"/>
          </a:p>
        </p:txBody>
      </p:sp>
      <p:sp>
        <p:nvSpPr>
          <p:cNvPr id="4" name="投影片編號版面配置區 3"/>
          <p:cNvSpPr>
            <a:spLocks noGrp="1"/>
          </p:cNvSpPr>
          <p:nvPr>
            <p:ph type="sldNum" sz="quarter" idx="10"/>
          </p:nvPr>
        </p:nvSpPr>
        <p:spPr/>
        <p:txBody>
          <a:bodyPr/>
          <a:lstStyle/>
          <a:p>
            <a:fld id="{3F935832-ADE9-4B88-AE37-26FCF81B0069}" type="slidenum">
              <a:rPr lang="zh-TW" altLang="en-US" smtClean="0"/>
              <a:pPr/>
              <a:t>16</a:t>
            </a:fld>
            <a:endParaRPr lang="zh-TW" altLang="en-US"/>
          </a:p>
        </p:txBody>
      </p:sp>
    </p:spTree>
    <p:extLst>
      <p:ext uri="{BB962C8B-B14F-4D97-AF65-F5344CB8AC3E}">
        <p14:creationId xmlns:p14="http://schemas.microsoft.com/office/powerpoint/2010/main" val="1768310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88E560B2-CC21-4BC4-A3AC-67A6463DBB67}" type="datetimeFigureOut">
              <a:rPr lang="zh-TW" altLang="en-US" smtClean="0"/>
              <a:pPr/>
              <a:t>2023/3/7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F26563-263C-4C07-8F53-BDAED25571DB}" type="slidenum">
              <a:rPr lang="zh-TW" altLang="en-US" smtClean="0"/>
              <a:pPr/>
              <a:t>‹#›</a:t>
            </a:fld>
            <a:endParaRPr lang="zh-TW" altLang="en-US"/>
          </a:p>
        </p:txBody>
      </p:sp>
    </p:spTree>
    <p:extLst>
      <p:ext uri="{BB962C8B-B14F-4D97-AF65-F5344CB8AC3E}">
        <p14:creationId xmlns:p14="http://schemas.microsoft.com/office/powerpoint/2010/main" val="933002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8E560B2-CC21-4BC4-A3AC-67A6463DBB67}" type="datetimeFigureOut">
              <a:rPr lang="zh-TW" altLang="en-US" smtClean="0"/>
              <a:pPr/>
              <a:t>2023/3/7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F26563-263C-4C07-8F53-BDAED25571DB}" type="slidenum">
              <a:rPr lang="zh-TW" altLang="en-US" smtClean="0"/>
              <a:pPr/>
              <a:t>‹#›</a:t>
            </a:fld>
            <a:endParaRPr lang="zh-TW" altLang="en-US"/>
          </a:p>
        </p:txBody>
      </p:sp>
    </p:spTree>
    <p:extLst>
      <p:ext uri="{BB962C8B-B14F-4D97-AF65-F5344CB8AC3E}">
        <p14:creationId xmlns:p14="http://schemas.microsoft.com/office/powerpoint/2010/main" val="641800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8E560B2-CC21-4BC4-A3AC-67A6463DBB67}" type="datetimeFigureOut">
              <a:rPr lang="zh-TW" altLang="en-US" smtClean="0"/>
              <a:pPr/>
              <a:t>2023/3/7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F26563-263C-4C07-8F53-BDAED25571DB}" type="slidenum">
              <a:rPr lang="zh-TW" altLang="en-US" smtClean="0"/>
              <a:pPr/>
              <a:t>‹#›</a:t>
            </a:fld>
            <a:endParaRPr lang="zh-TW" altLang="en-US"/>
          </a:p>
        </p:txBody>
      </p:sp>
    </p:spTree>
    <p:extLst>
      <p:ext uri="{BB962C8B-B14F-4D97-AF65-F5344CB8AC3E}">
        <p14:creationId xmlns:p14="http://schemas.microsoft.com/office/powerpoint/2010/main" val="40293773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lvl1pPr>
              <a:defRPr/>
            </a:lvl1pPr>
          </a:lstStyle>
          <a:p>
            <a:pPr>
              <a:defRPr/>
            </a:pPr>
            <a:fld id="{2EE001D8-4B2E-46ED-80A6-5C10B71C1848}" type="datetime1">
              <a:rPr lang="zh-TW" altLang="en-US" smtClean="0">
                <a:solidFill>
                  <a:prstClr val="black">
                    <a:tint val="75000"/>
                  </a:prstClr>
                </a:solidFill>
              </a:rPr>
              <a:pPr>
                <a:defRPr/>
              </a:pPr>
              <a:t>2023/3/7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D23522F-FE49-4D6D-B0D1-BA0262291A6A}" type="slidenum">
              <a:rPr lang="zh-TW" altLang="en-US"/>
              <a:pPr/>
              <a:t>‹#›</a:t>
            </a:fld>
            <a:endParaRPr lang="zh-TW" altLang="en-US"/>
          </a:p>
        </p:txBody>
      </p:sp>
    </p:spTree>
    <p:extLst>
      <p:ext uri="{BB962C8B-B14F-4D97-AF65-F5344CB8AC3E}">
        <p14:creationId xmlns:p14="http://schemas.microsoft.com/office/powerpoint/2010/main" val="497858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대각선 방향의 모서리가 둥근 사각형 1"/>
          <p:cNvSpPr/>
          <p:nvPr userDrawn="1"/>
        </p:nvSpPr>
        <p:spPr>
          <a:xfrm>
            <a:off x="107950" y="193675"/>
            <a:ext cx="8928100" cy="6481763"/>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ko-KR" altLang="en-US">
              <a:solidFill>
                <a:prstClr val="white"/>
              </a:solidFill>
            </a:endParaRPr>
          </a:p>
        </p:txBody>
      </p:sp>
      <p:pic>
        <p:nvPicPr>
          <p:cNvPr id="5" name="그림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3175"/>
            <a:ext cx="9048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zh-TW" altLang="en-US" dirty="0"/>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3"/>
          <p:cNvSpPr>
            <a:spLocks noGrp="1"/>
          </p:cNvSpPr>
          <p:nvPr>
            <p:ph type="dt" sz="half" idx="10"/>
          </p:nvPr>
        </p:nvSpPr>
        <p:spPr/>
        <p:txBody>
          <a:bodyPr/>
          <a:lstStyle>
            <a:lvl1pPr>
              <a:defRPr/>
            </a:lvl1pPr>
          </a:lstStyle>
          <a:p>
            <a:pPr>
              <a:defRPr/>
            </a:pPr>
            <a:fld id="{F6CB92AC-66AE-4C2C-881C-84E54220D32B}" type="datetime1">
              <a:rPr lang="zh-TW" altLang="en-US" smtClean="0">
                <a:solidFill>
                  <a:prstClr val="black">
                    <a:tint val="75000"/>
                  </a:prstClr>
                </a:solidFill>
              </a:rPr>
              <a:pPr>
                <a:defRPr/>
              </a:pPr>
              <a:t>2023/3/7</a:t>
            </a:fld>
            <a:endParaRPr lang="zh-TW" alt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fld id="{93EC40C4-82E7-4412-9209-ECEA5F50D58F}" type="slidenum">
              <a:rPr lang="zh-TW" altLang="en-US"/>
              <a:pPr/>
              <a:t>‹#›</a:t>
            </a:fld>
            <a:endParaRPr lang="zh-TW" altLang="en-US"/>
          </a:p>
        </p:txBody>
      </p:sp>
    </p:spTree>
    <p:extLst>
      <p:ext uri="{BB962C8B-B14F-4D97-AF65-F5344CB8AC3E}">
        <p14:creationId xmlns:p14="http://schemas.microsoft.com/office/powerpoint/2010/main" val="159064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lvl1pPr>
              <a:defRPr/>
            </a:lvl1pPr>
          </a:lstStyle>
          <a:p>
            <a:pPr>
              <a:defRPr/>
            </a:pPr>
            <a:fld id="{8ED0C8BE-317E-4896-843B-867D00FB022E}" type="datetime1">
              <a:rPr lang="zh-TW" altLang="en-US" smtClean="0">
                <a:solidFill>
                  <a:prstClr val="black">
                    <a:tint val="75000"/>
                  </a:prstClr>
                </a:solidFill>
              </a:rPr>
              <a:pPr>
                <a:defRPr/>
              </a:pPr>
              <a:t>2023/3/7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5A7383C-CBD2-4479-BF0D-B8D5CFA3CF24}" type="slidenum">
              <a:rPr lang="zh-TW" altLang="en-US"/>
              <a:pPr/>
              <a:t>‹#›</a:t>
            </a:fld>
            <a:endParaRPr lang="zh-TW" altLang="en-US"/>
          </a:p>
        </p:txBody>
      </p:sp>
    </p:spTree>
    <p:extLst>
      <p:ext uri="{BB962C8B-B14F-4D97-AF65-F5344CB8AC3E}">
        <p14:creationId xmlns:p14="http://schemas.microsoft.com/office/powerpoint/2010/main" val="2012575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023FBB54-93F6-42C7-A4D7-EAD8BEC2D85E}" type="datetime1">
              <a:rPr lang="zh-TW" altLang="en-US" smtClean="0">
                <a:solidFill>
                  <a:prstClr val="black">
                    <a:tint val="75000"/>
                  </a:prstClr>
                </a:solidFill>
              </a:rPr>
              <a:pPr>
                <a:defRPr/>
              </a:pPr>
              <a:t>2023/3/7</a:t>
            </a:fld>
            <a:endParaRPr lang="zh-TW"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953BEF4-97C1-4D13-95A1-3B84267E1D56}" type="slidenum">
              <a:rPr lang="zh-TW" altLang="en-US"/>
              <a:pPr/>
              <a:t>‹#›</a:t>
            </a:fld>
            <a:endParaRPr lang="zh-TW" altLang="en-US"/>
          </a:p>
        </p:txBody>
      </p:sp>
    </p:spTree>
    <p:extLst>
      <p:ext uri="{BB962C8B-B14F-4D97-AF65-F5344CB8AC3E}">
        <p14:creationId xmlns:p14="http://schemas.microsoft.com/office/powerpoint/2010/main" val="2893054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p:cNvSpPr>
            <a:spLocks noGrp="1"/>
          </p:cNvSpPr>
          <p:nvPr>
            <p:ph type="dt" sz="half" idx="10"/>
          </p:nvPr>
        </p:nvSpPr>
        <p:spPr/>
        <p:txBody>
          <a:bodyPr/>
          <a:lstStyle>
            <a:lvl1pPr>
              <a:defRPr/>
            </a:lvl1pPr>
          </a:lstStyle>
          <a:p>
            <a:pPr>
              <a:defRPr/>
            </a:pPr>
            <a:fld id="{E6A3C71C-E79D-4821-9876-C751F44E88FC}" type="datetime1">
              <a:rPr lang="zh-TW" altLang="en-US" smtClean="0">
                <a:solidFill>
                  <a:prstClr val="black">
                    <a:tint val="75000"/>
                  </a:prstClr>
                </a:solidFill>
              </a:rPr>
              <a:pPr>
                <a:defRPr/>
              </a:pPr>
              <a:t>2023/3/7</a:t>
            </a:fld>
            <a:endParaRPr lang="zh-TW"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36F53DE-73C2-4E9B-984B-B85661E4B711}" type="slidenum">
              <a:rPr lang="zh-TW" altLang="en-US"/>
              <a:pPr/>
              <a:t>‹#›</a:t>
            </a:fld>
            <a:endParaRPr lang="zh-TW" altLang="en-US"/>
          </a:p>
        </p:txBody>
      </p:sp>
    </p:spTree>
    <p:extLst>
      <p:ext uri="{BB962C8B-B14F-4D97-AF65-F5344CB8AC3E}">
        <p14:creationId xmlns:p14="http://schemas.microsoft.com/office/powerpoint/2010/main" val="3456500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p:cNvSpPr>
            <a:spLocks noGrp="1"/>
          </p:cNvSpPr>
          <p:nvPr>
            <p:ph type="dt" sz="half" idx="10"/>
          </p:nvPr>
        </p:nvSpPr>
        <p:spPr/>
        <p:txBody>
          <a:bodyPr/>
          <a:lstStyle>
            <a:lvl1pPr>
              <a:defRPr/>
            </a:lvl1pPr>
          </a:lstStyle>
          <a:p>
            <a:pPr>
              <a:defRPr/>
            </a:pPr>
            <a:fld id="{10DFC990-D407-4741-A305-0D55570A9343}" type="datetime1">
              <a:rPr lang="zh-TW" altLang="en-US" smtClean="0">
                <a:solidFill>
                  <a:prstClr val="black">
                    <a:tint val="75000"/>
                  </a:prstClr>
                </a:solidFill>
              </a:rPr>
              <a:pPr>
                <a:defRPr/>
              </a:pPr>
              <a:t>2023/3/7</a:t>
            </a:fld>
            <a:endParaRPr lang="zh-TW"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56A33414-BAD5-4F04-B19E-CCF2EF0E1483}" type="slidenum">
              <a:rPr lang="zh-TW" altLang="en-US"/>
              <a:pPr/>
              <a:t>‹#›</a:t>
            </a:fld>
            <a:endParaRPr lang="zh-TW" altLang="en-US"/>
          </a:p>
        </p:txBody>
      </p:sp>
    </p:spTree>
    <p:extLst>
      <p:ext uri="{BB962C8B-B14F-4D97-AF65-F5344CB8AC3E}">
        <p14:creationId xmlns:p14="http://schemas.microsoft.com/office/powerpoint/2010/main" val="3760324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EC3511D-A734-4E74-A53A-97679C1F16A7}" type="datetime1">
              <a:rPr lang="zh-TW" altLang="en-US" smtClean="0">
                <a:solidFill>
                  <a:prstClr val="black">
                    <a:tint val="75000"/>
                  </a:prstClr>
                </a:solidFill>
              </a:rPr>
              <a:pPr>
                <a:defRPr/>
              </a:pPr>
              <a:t>2023/3/7</a:t>
            </a:fld>
            <a:endParaRPr lang="zh-TW"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1173D340-1A2D-49B4-B178-BFAC3F85A2E1}" type="slidenum">
              <a:rPr lang="zh-TW" altLang="en-US"/>
              <a:pPr/>
              <a:t>‹#›</a:t>
            </a:fld>
            <a:endParaRPr lang="zh-TW" altLang="en-US"/>
          </a:p>
        </p:txBody>
      </p:sp>
    </p:spTree>
    <p:extLst>
      <p:ext uri="{BB962C8B-B14F-4D97-AF65-F5344CB8AC3E}">
        <p14:creationId xmlns:p14="http://schemas.microsoft.com/office/powerpoint/2010/main" val="686390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441CEB96-D7DE-4258-944C-7B9E35008643}" type="datetime1">
              <a:rPr lang="zh-TW" altLang="en-US" smtClean="0">
                <a:solidFill>
                  <a:prstClr val="black">
                    <a:tint val="75000"/>
                  </a:prstClr>
                </a:solidFill>
              </a:rPr>
              <a:pPr>
                <a:defRPr/>
              </a:pPr>
              <a:t>2023/3/7</a:t>
            </a:fld>
            <a:endParaRPr lang="zh-TW"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F5FACBC-73A3-4C4D-B42E-F3F03ADCBC32}" type="slidenum">
              <a:rPr lang="zh-TW" altLang="en-US"/>
              <a:pPr/>
              <a:t>‹#›</a:t>
            </a:fld>
            <a:endParaRPr lang="zh-TW" altLang="en-US"/>
          </a:p>
        </p:txBody>
      </p:sp>
    </p:spTree>
    <p:extLst>
      <p:ext uri="{BB962C8B-B14F-4D97-AF65-F5344CB8AC3E}">
        <p14:creationId xmlns:p14="http://schemas.microsoft.com/office/powerpoint/2010/main" val="1483107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8E560B2-CC21-4BC4-A3AC-67A6463DBB67}" type="datetimeFigureOut">
              <a:rPr lang="zh-TW" altLang="en-US" smtClean="0"/>
              <a:pPr/>
              <a:t>2023/3/7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F26563-263C-4C07-8F53-BDAED25571DB}" type="slidenum">
              <a:rPr lang="zh-TW" altLang="en-US" smtClean="0"/>
              <a:pPr/>
              <a:t>‹#›</a:t>
            </a:fld>
            <a:endParaRPr lang="zh-TW" altLang="en-US"/>
          </a:p>
        </p:txBody>
      </p:sp>
    </p:spTree>
    <p:extLst>
      <p:ext uri="{BB962C8B-B14F-4D97-AF65-F5344CB8AC3E}">
        <p14:creationId xmlns:p14="http://schemas.microsoft.com/office/powerpoint/2010/main" val="500309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0AB5FDC1-6164-48DE-95C3-78EDA5CD7C9F}" type="datetime1">
              <a:rPr lang="zh-TW" altLang="en-US" smtClean="0">
                <a:solidFill>
                  <a:prstClr val="black">
                    <a:tint val="75000"/>
                  </a:prstClr>
                </a:solidFill>
              </a:rPr>
              <a:pPr>
                <a:defRPr/>
              </a:pPr>
              <a:t>2023/3/7</a:t>
            </a:fld>
            <a:endParaRPr lang="zh-TW"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2BBB8E1-F99F-447D-967B-5C0DBF15ADC8}" type="slidenum">
              <a:rPr lang="zh-TW" altLang="en-US"/>
              <a:pPr/>
              <a:t>‹#›</a:t>
            </a:fld>
            <a:endParaRPr lang="zh-TW" altLang="en-US"/>
          </a:p>
        </p:txBody>
      </p:sp>
    </p:spTree>
    <p:extLst>
      <p:ext uri="{BB962C8B-B14F-4D97-AF65-F5344CB8AC3E}">
        <p14:creationId xmlns:p14="http://schemas.microsoft.com/office/powerpoint/2010/main" val="2292504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D3D9091D-2E3F-4624-A52D-B195848D8A80}" type="datetime1">
              <a:rPr lang="zh-TW" altLang="en-US" smtClean="0">
                <a:solidFill>
                  <a:prstClr val="black">
                    <a:tint val="75000"/>
                  </a:prstClr>
                </a:solidFill>
              </a:rPr>
              <a:pPr>
                <a:defRPr/>
              </a:pPr>
              <a:t>2023/3/7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F346DE2-7461-470C-845E-49193C39EE67}" type="slidenum">
              <a:rPr lang="zh-TW" altLang="en-US"/>
              <a:pPr/>
              <a:t>‹#›</a:t>
            </a:fld>
            <a:endParaRPr lang="zh-TW" altLang="en-US"/>
          </a:p>
        </p:txBody>
      </p:sp>
    </p:spTree>
    <p:extLst>
      <p:ext uri="{BB962C8B-B14F-4D97-AF65-F5344CB8AC3E}">
        <p14:creationId xmlns:p14="http://schemas.microsoft.com/office/powerpoint/2010/main" val="3015715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C8EE4593-ABD6-48B3-BA25-E255E26AC6DF}" type="datetime1">
              <a:rPr lang="zh-TW" altLang="en-US" smtClean="0">
                <a:solidFill>
                  <a:prstClr val="black">
                    <a:tint val="75000"/>
                  </a:prstClr>
                </a:solidFill>
              </a:rPr>
              <a:pPr>
                <a:defRPr/>
              </a:pPr>
              <a:t>2023/3/7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C0E6D34-FD1E-44B1-9262-C948ED985A78}" type="slidenum">
              <a:rPr lang="zh-TW" altLang="en-US"/>
              <a:pPr/>
              <a:t>‹#›</a:t>
            </a:fld>
            <a:endParaRPr lang="zh-TW" altLang="en-US"/>
          </a:p>
        </p:txBody>
      </p:sp>
    </p:spTree>
    <p:extLst>
      <p:ext uri="{BB962C8B-B14F-4D97-AF65-F5344CB8AC3E}">
        <p14:creationId xmlns:p14="http://schemas.microsoft.com/office/powerpoint/2010/main" val="2001064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sp>
        <p:nvSpPr>
          <p:cNvPr id="2" name="矩形 1"/>
          <p:cNvSpPr/>
          <p:nvPr userDrawn="1"/>
        </p:nvSpPr>
        <p:spPr bwMode="auto">
          <a:xfrm>
            <a:off x="0" y="-249382"/>
            <a:ext cx="9144000" cy="7107382"/>
          </a:xfrm>
          <a:prstGeom prst="rect">
            <a:avLst/>
          </a:prstGeom>
          <a:gradFill>
            <a:gsLst>
              <a:gs pos="0">
                <a:srgbClr val="006699">
                  <a:alpha val="7000"/>
                </a:srgbClr>
              </a:gs>
              <a:gs pos="38000">
                <a:schemeClr val="bg1">
                  <a:alpha val="50000"/>
                </a:schemeClr>
              </a:gs>
              <a:gs pos="100000">
                <a:schemeClr val="accent1">
                  <a:shade val="100000"/>
                  <a:satMod val="115000"/>
                  <a:alpha val="35000"/>
                </a:schemeClr>
              </a:gs>
            </a:gsLst>
            <a:lin ang="5400000" scaled="0"/>
          </a:gradFill>
          <a:ln w="9525" cap="flat" cmpd="sng" algn="ctr">
            <a:noFill/>
            <a:prstDash val="solid"/>
            <a:round/>
            <a:headEnd type="none" w="med" len="med"/>
            <a:tailEnd type="none" w="med" len="med"/>
          </a:ln>
          <a:effectLst/>
        </p:spPr>
        <p:txBody>
          <a:bodyPr/>
          <a:lstStyle/>
          <a:p>
            <a:pPr algn="r" defTabSz="457200">
              <a:defRPr/>
            </a:pPr>
            <a:endParaRPr lang="zh-TW" altLang="en-US" sz="1000" b="1">
              <a:solidFill>
                <a:srgbClr val="FFFFFF"/>
              </a:solidFill>
              <a:latin typeface="Arial" charset="0"/>
              <a:ea typeface="华文细黑" pitchFamily="2" charset="-122"/>
            </a:endParaRPr>
          </a:p>
        </p:txBody>
      </p:sp>
    </p:spTree>
    <p:extLst>
      <p:ext uri="{BB962C8B-B14F-4D97-AF65-F5344CB8AC3E}">
        <p14:creationId xmlns:p14="http://schemas.microsoft.com/office/powerpoint/2010/main" val="2344800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685799" y="1314450"/>
            <a:ext cx="8011391" cy="4502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13"/>
          </p:nvPr>
        </p:nvSpPr>
        <p:spPr>
          <a:xfrm>
            <a:off x="47625" y="6321425"/>
            <a:ext cx="2895600" cy="365125"/>
          </a:xfrm>
        </p:spPr>
        <p:txBody>
          <a:bodyPr/>
          <a:lstStyle>
            <a:lvl1pPr fontAlgn="auto">
              <a:spcBef>
                <a:spcPts val="0"/>
              </a:spcBef>
              <a:spcAft>
                <a:spcPts val="0"/>
              </a:spcAft>
              <a:defRPr kumimoji="0">
                <a:latin typeface="+mn-lt"/>
                <a:ea typeface="+mn-ea"/>
              </a:defRPr>
            </a:lvl1pPr>
          </a:lstStyle>
          <a:p>
            <a:pPr>
              <a:defRPr/>
            </a:pPr>
            <a:endParaRPr lang="fr-CA">
              <a:solidFill>
                <a:prstClr val="black">
                  <a:tint val="75000"/>
                </a:prstClr>
              </a:solidFill>
            </a:endParaRPr>
          </a:p>
        </p:txBody>
      </p:sp>
      <p:sp>
        <p:nvSpPr>
          <p:cNvPr id="5" name="Slide Number Placeholder 5"/>
          <p:cNvSpPr>
            <a:spLocks noGrp="1"/>
          </p:cNvSpPr>
          <p:nvPr>
            <p:ph type="sldNum" sz="quarter" idx="14"/>
          </p:nvPr>
        </p:nvSpPr>
        <p:spPr>
          <a:xfrm>
            <a:off x="7010400" y="6311900"/>
            <a:ext cx="1952625" cy="365125"/>
          </a:xfrm>
        </p:spPr>
        <p:txBody>
          <a:bodyPr/>
          <a:lstStyle>
            <a:lvl1pPr>
              <a:defRPr>
                <a:solidFill>
                  <a:schemeClr val="tx1"/>
                </a:solidFill>
                <a:latin typeface="Times New Roman" pitchFamily="18" charset="0"/>
                <a:ea typeface="微軟正黑體" pitchFamily="34" charset="-120"/>
              </a:defRPr>
            </a:lvl1pPr>
          </a:lstStyle>
          <a:p>
            <a:fld id="{4244C4AF-32FE-452A-ACAA-380508B57787}" type="slidenum">
              <a:rPr lang="en-US" altLang="zh-TW">
                <a:solidFill>
                  <a:prstClr val="black"/>
                </a:solidFill>
              </a:rPr>
              <a:pPr/>
              <a:t>‹#›</a:t>
            </a:fld>
            <a:endParaRPr lang="en-US" altLang="zh-TW">
              <a:solidFill>
                <a:prstClr val="black"/>
              </a:solidFill>
            </a:endParaRPr>
          </a:p>
        </p:txBody>
      </p:sp>
    </p:spTree>
    <p:extLst>
      <p:ext uri="{BB962C8B-B14F-4D97-AF65-F5344CB8AC3E}">
        <p14:creationId xmlns:p14="http://schemas.microsoft.com/office/powerpoint/2010/main" val="2642129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68313" y="315913"/>
            <a:ext cx="5832475" cy="592137"/>
          </a:xfrm>
        </p:spPr>
        <p:txBody>
          <a:bodyPr/>
          <a:lstStyle/>
          <a:p>
            <a:r>
              <a:rPr lang="zh-TW" altLang="en-US"/>
              <a:t>按一下以編輯母片標題樣式</a:t>
            </a:r>
          </a:p>
        </p:txBody>
      </p:sp>
      <p:sp>
        <p:nvSpPr>
          <p:cNvPr id="3" name="表格版面配置區 2"/>
          <p:cNvSpPr>
            <a:spLocks noGrp="1"/>
          </p:cNvSpPr>
          <p:nvPr>
            <p:ph type="tbl" idx="1"/>
          </p:nvPr>
        </p:nvSpPr>
        <p:spPr>
          <a:xfrm>
            <a:off x="468313" y="1125538"/>
            <a:ext cx="8207375" cy="5000625"/>
          </a:xfrm>
        </p:spPr>
        <p:txBody>
          <a:bodyPr/>
          <a:lstStyle/>
          <a:p>
            <a:pPr lvl="0"/>
            <a:endParaRPr lang="zh-TW" altLang="en-US" noProof="0"/>
          </a:p>
        </p:txBody>
      </p:sp>
      <p:sp>
        <p:nvSpPr>
          <p:cNvPr id="4" name="投影片編號版面配置區 3"/>
          <p:cNvSpPr>
            <a:spLocks noGrp="1"/>
          </p:cNvSpPr>
          <p:nvPr>
            <p:ph type="sldNum" sz="quarter" idx="10"/>
          </p:nvPr>
        </p:nvSpPr>
        <p:spPr/>
        <p:txBody>
          <a:bodyPr/>
          <a:lstStyle>
            <a:lvl1pPr>
              <a:defRPr>
                <a:latin typeface="Times New Roman" pitchFamily="18" charset="0"/>
                <a:ea typeface="微軟正黑體" pitchFamily="34" charset="-120"/>
              </a:defRPr>
            </a:lvl1pPr>
          </a:lstStyle>
          <a:p>
            <a:fld id="{AFCEADD1-96DD-45C2-B8A1-133744B626AB}" type="slidenum">
              <a:rPr lang="zh-CN" altLang="en-US"/>
              <a:pPr/>
              <a:t>‹#›</a:t>
            </a:fld>
            <a:endParaRPr lang="en-US" altLang="zh-TW"/>
          </a:p>
        </p:txBody>
      </p:sp>
    </p:spTree>
    <p:extLst>
      <p:ext uri="{BB962C8B-B14F-4D97-AF65-F5344CB8AC3E}">
        <p14:creationId xmlns:p14="http://schemas.microsoft.com/office/powerpoint/2010/main" val="164417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sp>
        <p:nvSpPr>
          <p:cNvPr id="2" name="矩形 1"/>
          <p:cNvSpPr/>
          <p:nvPr userDrawn="1"/>
        </p:nvSpPr>
        <p:spPr bwMode="auto">
          <a:xfrm>
            <a:off x="0" y="-249382"/>
            <a:ext cx="9144000" cy="7107382"/>
          </a:xfrm>
          <a:prstGeom prst="rect">
            <a:avLst/>
          </a:prstGeom>
          <a:gradFill>
            <a:gsLst>
              <a:gs pos="0">
                <a:srgbClr val="006699">
                  <a:alpha val="7000"/>
                </a:srgbClr>
              </a:gs>
              <a:gs pos="38000">
                <a:schemeClr val="bg1">
                  <a:alpha val="50000"/>
                </a:schemeClr>
              </a:gs>
              <a:gs pos="100000">
                <a:schemeClr val="accent1">
                  <a:shade val="100000"/>
                  <a:satMod val="115000"/>
                  <a:alpha val="35000"/>
                </a:schemeClr>
              </a:gs>
            </a:gsLst>
            <a:lin ang="5400000" scaled="0"/>
          </a:gradFill>
          <a:ln w="9525" cap="flat" cmpd="sng" algn="ctr">
            <a:noFill/>
            <a:prstDash val="solid"/>
            <a:round/>
            <a:headEnd type="none" w="med" len="med"/>
            <a:tailEnd type="none" w="med" len="med"/>
          </a:ln>
          <a:effectLst/>
        </p:spPr>
        <p:txBody>
          <a:bodyPr/>
          <a:lstStyle/>
          <a:p>
            <a:pPr algn="r" defTabSz="457200" eaLnBrk="0" fontAlgn="base" hangingPunct="0">
              <a:spcBef>
                <a:spcPct val="0"/>
              </a:spcBef>
              <a:spcAft>
                <a:spcPct val="0"/>
              </a:spcAft>
              <a:defRPr/>
            </a:pPr>
            <a:endParaRPr lang="zh-TW" altLang="en-US" sz="1000" b="1">
              <a:solidFill>
                <a:srgbClr val="FFFFFF"/>
              </a:solidFill>
            </a:endParaRPr>
          </a:p>
        </p:txBody>
      </p:sp>
    </p:spTree>
    <p:extLst>
      <p:ext uri="{BB962C8B-B14F-4D97-AF65-F5344CB8AC3E}">
        <p14:creationId xmlns:p14="http://schemas.microsoft.com/office/powerpoint/2010/main" val="537696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88E560B2-CC21-4BC4-A3AC-67A6463DBB67}"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08F26563-263C-4C07-8F53-BDAED25571D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3403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8E560B2-CC21-4BC4-A3AC-67A6463DBB67}"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08F26563-263C-4C07-8F53-BDAED25571D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45518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88E560B2-CC21-4BC4-A3AC-67A6463DBB67}"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08F26563-263C-4C07-8F53-BDAED25571D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3635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88E560B2-CC21-4BC4-A3AC-67A6463DBB67}" type="datetimeFigureOut">
              <a:rPr lang="zh-TW" altLang="en-US" smtClean="0"/>
              <a:pPr/>
              <a:t>2023/3/7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F26563-263C-4C07-8F53-BDAED25571DB}" type="slidenum">
              <a:rPr lang="zh-TW" altLang="en-US" smtClean="0"/>
              <a:pPr/>
              <a:t>‹#›</a:t>
            </a:fld>
            <a:endParaRPr lang="zh-TW" altLang="en-US"/>
          </a:p>
        </p:txBody>
      </p:sp>
    </p:spTree>
    <p:extLst>
      <p:ext uri="{BB962C8B-B14F-4D97-AF65-F5344CB8AC3E}">
        <p14:creationId xmlns:p14="http://schemas.microsoft.com/office/powerpoint/2010/main" val="965705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88E560B2-CC21-4BC4-A3AC-67A6463DBB67}"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08F26563-263C-4C07-8F53-BDAED25571D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65756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88E560B2-CC21-4BC4-A3AC-67A6463DBB67}"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08F26563-263C-4C07-8F53-BDAED25571D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08263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88E560B2-CC21-4BC4-A3AC-67A6463DBB67}"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08F26563-263C-4C07-8F53-BDAED25571D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8340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8E560B2-CC21-4BC4-A3AC-67A6463DBB67}"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08F26563-263C-4C07-8F53-BDAED25571D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37406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88E560B2-CC21-4BC4-A3AC-67A6463DBB67}"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08F26563-263C-4C07-8F53-BDAED25571D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84969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88E560B2-CC21-4BC4-A3AC-67A6463DBB67}"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08F26563-263C-4C07-8F53-BDAED25571D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914529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8E560B2-CC21-4BC4-A3AC-67A6463DBB67}"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08F26563-263C-4C07-8F53-BDAED25571D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59378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8E560B2-CC21-4BC4-A3AC-67A6463DBB67}"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08F26563-263C-4C07-8F53-BDAED25571D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46784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2955394C-2EE6-47CB-B12D-BF22F422E109}"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84168C-3BE5-4EBF-AC2D-385A0E2E1F6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730949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2955394C-2EE6-47CB-B12D-BF22F422E109}"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84168C-3BE5-4EBF-AC2D-385A0E2E1F6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82133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88E560B2-CC21-4BC4-A3AC-67A6463DBB67}" type="datetimeFigureOut">
              <a:rPr lang="zh-TW" altLang="en-US" smtClean="0"/>
              <a:pPr/>
              <a:t>2023/3/7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8F26563-263C-4C07-8F53-BDAED25571DB}" type="slidenum">
              <a:rPr lang="zh-TW" altLang="en-US" smtClean="0"/>
              <a:pPr/>
              <a:t>‹#›</a:t>
            </a:fld>
            <a:endParaRPr lang="zh-TW" altLang="en-US"/>
          </a:p>
        </p:txBody>
      </p:sp>
    </p:spTree>
    <p:extLst>
      <p:ext uri="{BB962C8B-B14F-4D97-AF65-F5344CB8AC3E}">
        <p14:creationId xmlns:p14="http://schemas.microsoft.com/office/powerpoint/2010/main" val="1954351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2955394C-2EE6-47CB-B12D-BF22F422E109}"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84168C-3BE5-4EBF-AC2D-385A0E2E1F6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83235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2955394C-2EE6-47CB-B12D-BF22F422E109}"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84168C-3BE5-4EBF-AC2D-385A0E2E1F6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08085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2955394C-2EE6-47CB-B12D-BF22F422E109}"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684168C-3BE5-4EBF-AC2D-385A0E2E1F6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83203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2955394C-2EE6-47CB-B12D-BF22F422E109}"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684168C-3BE5-4EBF-AC2D-385A0E2E1F6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7494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55394C-2EE6-47CB-B12D-BF22F422E109}"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684168C-3BE5-4EBF-AC2D-385A0E2E1F6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6651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955394C-2EE6-47CB-B12D-BF22F422E109}"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84168C-3BE5-4EBF-AC2D-385A0E2E1F6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75905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2955394C-2EE6-47CB-B12D-BF22F422E109}"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684168C-3BE5-4EBF-AC2D-385A0E2E1F6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28804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2955394C-2EE6-47CB-B12D-BF22F422E109}"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84168C-3BE5-4EBF-AC2D-385A0E2E1F6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77126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2955394C-2EE6-47CB-B12D-BF22F422E109}"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684168C-3BE5-4EBF-AC2D-385A0E2E1F6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24883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8B13C24B-B1CA-4522-A8A8-418CE7A80A16}" type="datetimeFigureOut">
              <a:rPr lang="zh-TW" altLang="en-US" smtClean="0">
                <a:solidFill>
                  <a:srgbClr val="000000">
                    <a:tint val="75000"/>
                  </a:srgbClr>
                </a:solidFill>
              </a:rPr>
              <a:pPr/>
              <a:t>2023/3/7</a:t>
            </a:fld>
            <a:endParaRPr lang="zh-TW" alt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zh-TW" alt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47A2C68-F85B-4662-8558-895D4E77182B}" type="slidenum">
              <a:rPr lang="zh-TW" altLang="en-US" smtClean="0">
                <a:solidFill>
                  <a:srgbClr val="000000">
                    <a:tint val="75000"/>
                  </a:srgbClr>
                </a:solidFill>
              </a:rPr>
              <a:pPr/>
              <a:t>‹#›</a:t>
            </a:fld>
            <a:endParaRPr lang="zh-TW" altLang="en-US">
              <a:solidFill>
                <a:srgbClr val="000000">
                  <a:tint val="75000"/>
                </a:srgbClr>
              </a:solidFill>
            </a:endParaRPr>
          </a:p>
        </p:txBody>
      </p:sp>
    </p:spTree>
    <p:extLst>
      <p:ext uri="{BB962C8B-B14F-4D97-AF65-F5344CB8AC3E}">
        <p14:creationId xmlns:p14="http://schemas.microsoft.com/office/powerpoint/2010/main" val="779412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88E560B2-CC21-4BC4-A3AC-67A6463DBB67}" type="datetimeFigureOut">
              <a:rPr lang="zh-TW" altLang="en-US" smtClean="0"/>
              <a:pPr/>
              <a:t>2023/3/7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08F26563-263C-4C07-8F53-BDAED25571DB}" type="slidenum">
              <a:rPr lang="zh-TW" altLang="en-US" smtClean="0"/>
              <a:pPr/>
              <a:t>‹#›</a:t>
            </a:fld>
            <a:endParaRPr lang="zh-TW" altLang="en-US"/>
          </a:p>
        </p:txBody>
      </p:sp>
    </p:spTree>
    <p:extLst>
      <p:ext uri="{BB962C8B-B14F-4D97-AF65-F5344CB8AC3E}">
        <p14:creationId xmlns:p14="http://schemas.microsoft.com/office/powerpoint/2010/main" val="737642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8B13C24B-B1CA-4522-A8A8-418CE7A80A16}" type="datetimeFigureOut">
              <a:rPr lang="zh-TW" altLang="en-US" smtClean="0">
                <a:solidFill>
                  <a:srgbClr val="000000">
                    <a:tint val="75000"/>
                  </a:srgbClr>
                </a:solidFill>
              </a:rPr>
              <a:pPr/>
              <a:t>2023/3/7</a:t>
            </a:fld>
            <a:endParaRPr lang="zh-TW" alt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zh-TW" alt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47A2C68-F85B-4662-8558-895D4E77182B}" type="slidenum">
              <a:rPr lang="zh-TW" altLang="en-US" smtClean="0">
                <a:solidFill>
                  <a:srgbClr val="000000">
                    <a:tint val="75000"/>
                  </a:srgbClr>
                </a:solidFill>
              </a:rPr>
              <a:pPr/>
              <a:t>‹#›</a:t>
            </a:fld>
            <a:endParaRPr lang="zh-TW" altLang="en-US">
              <a:solidFill>
                <a:srgbClr val="000000">
                  <a:tint val="75000"/>
                </a:srgbClr>
              </a:solidFill>
            </a:endParaRPr>
          </a:p>
        </p:txBody>
      </p:sp>
    </p:spTree>
    <p:extLst>
      <p:ext uri="{BB962C8B-B14F-4D97-AF65-F5344CB8AC3E}">
        <p14:creationId xmlns:p14="http://schemas.microsoft.com/office/powerpoint/2010/main" val="1372442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8B13C24B-B1CA-4522-A8A8-418CE7A80A16}" type="datetimeFigureOut">
              <a:rPr lang="zh-TW" altLang="en-US" smtClean="0">
                <a:solidFill>
                  <a:srgbClr val="000000">
                    <a:tint val="75000"/>
                  </a:srgbClr>
                </a:solidFill>
              </a:rPr>
              <a:pPr/>
              <a:t>2023/3/7</a:t>
            </a:fld>
            <a:endParaRPr lang="zh-TW" alt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zh-TW" alt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47A2C68-F85B-4662-8558-895D4E77182B}" type="slidenum">
              <a:rPr lang="zh-TW" altLang="en-US" smtClean="0">
                <a:solidFill>
                  <a:srgbClr val="000000">
                    <a:tint val="75000"/>
                  </a:srgbClr>
                </a:solidFill>
              </a:rPr>
              <a:pPr/>
              <a:t>‹#›</a:t>
            </a:fld>
            <a:endParaRPr lang="zh-TW" altLang="en-US">
              <a:solidFill>
                <a:srgbClr val="000000">
                  <a:tint val="75000"/>
                </a:srgbClr>
              </a:solidFill>
            </a:endParaRPr>
          </a:p>
        </p:txBody>
      </p:sp>
    </p:spTree>
    <p:extLst>
      <p:ext uri="{BB962C8B-B14F-4D97-AF65-F5344CB8AC3E}">
        <p14:creationId xmlns:p14="http://schemas.microsoft.com/office/powerpoint/2010/main" val="1576352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8B13C24B-B1CA-4522-A8A8-418CE7A80A16}" type="datetimeFigureOut">
              <a:rPr lang="zh-TW" altLang="en-US" smtClean="0">
                <a:solidFill>
                  <a:srgbClr val="000000">
                    <a:tint val="75000"/>
                  </a:srgbClr>
                </a:solidFill>
              </a:rPr>
              <a:pPr/>
              <a:t>2023/3/7</a:t>
            </a:fld>
            <a:endParaRPr lang="zh-TW" alt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zh-TW" alt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647A2C68-F85B-4662-8558-895D4E77182B}" type="slidenum">
              <a:rPr lang="zh-TW" altLang="en-US" smtClean="0">
                <a:solidFill>
                  <a:srgbClr val="000000">
                    <a:tint val="75000"/>
                  </a:srgbClr>
                </a:solidFill>
              </a:rPr>
              <a:pPr/>
              <a:t>‹#›</a:t>
            </a:fld>
            <a:endParaRPr lang="zh-TW" altLang="en-US">
              <a:solidFill>
                <a:srgbClr val="000000">
                  <a:tint val="75000"/>
                </a:srgbClr>
              </a:solidFill>
            </a:endParaRPr>
          </a:p>
        </p:txBody>
      </p:sp>
    </p:spTree>
    <p:extLst>
      <p:ext uri="{BB962C8B-B14F-4D97-AF65-F5344CB8AC3E}">
        <p14:creationId xmlns:p14="http://schemas.microsoft.com/office/powerpoint/2010/main" val="2722534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8B13C24B-B1CA-4522-A8A8-418CE7A80A16}" type="datetimeFigureOut">
              <a:rPr lang="zh-TW" altLang="en-US" smtClean="0">
                <a:solidFill>
                  <a:srgbClr val="000000">
                    <a:tint val="75000"/>
                  </a:srgbClr>
                </a:solidFill>
              </a:rPr>
              <a:pPr/>
              <a:t>2023/3/7</a:t>
            </a:fld>
            <a:endParaRPr lang="zh-TW" altLang="en-US">
              <a:solidFill>
                <a:srgbClr val="000000">
                  <a:tint val="75000"/>
                </a:srgbClr>
              </a:solidFill>
            </a:endParaRPr>
          </a:p>
        </p:txBody>
      </p:sp>
      <p:sp>
        <p:nvSpPr>
          <p:cNvPr id="8" name="Footer Placeholder 7"/>
          <p:cNvSpPr>
            <a:spLocks noGrp="1"/>
          </p:cNvSpPr>
          <p:nvPr>
            <p:ph type="ftr" sz="quarter" idx="11"/>
          </p:nvPr>
        </p:nvSpPr>
        <p:spPr/>
        <p:txBody>
          <a:bodyPr/>
          <a:lstStyle/>
          <a:p>
            <a:endParaRPr lang="zh-TW" alt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647A2C68-F85B-4662-8558-895D4E77182B}" type="slidenum">
              <a:rPr lang="zh-TW" altLang="en-US" smtClean="0">
                <a:solidFill>
                  <a:srgbClr val="000000">
                    <a:tint val="75000"/>
                  </a:srgbClr>
                </a:solidFill>
              </a:rPr>
              <a:pPr/>
              <a:t>‹#›</a:t>
            </a:fld>
            <a:endParaRPr lang="zh-TW" altLang="en-US">
              <a:solidFill>
                <a:srgbClr val="000000">
                  <a:tint val="75000"/>
                </a:srgbClr>
              </a:solidFill>
            </a:endParaRPr>
          </a:p>
        </p:txBody>
      </p:sp>
    </p:spTree>
    <p:extLst>
      <p:ext uri="{BB962C8B-B14F-4D97-AF65-F5344CB8AC3E}">
        <p14:creationId xmlns:p14="http://schemas.microsoft.com/office/powerpoint/2010/main" val="469225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8B13C24B-B1CA-4522-A8A8-418CE7A80A16}" type="datetimeFigureOut">
              <a:rPr lang="zh-TW" altLang="en-US" smtClean="0">
                <a:solidFill>
                  <a:srgbClr val="000000">
                    <a:tint val="75000"/>
                  </a:srgbClr>
                </a:solidFill>
              </a:rPr>
              <a:pPr/>
              <a:t>2023/3/7</a:t>
            </a:fld>
            <a:endParaRPr lang="zh-TW" alt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zh-TW" alt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647A2C68-F85B-4662-8558-895D4E77182B}" type="slidenum">
              <a:rPr lang="zh-TW" altLang="en-US" smtClean="0">
                <a:solidFill>
                  <a:srgbClr val="000000">
                    <a:tint val="75000"/>
                  </a:srgbClr>
                </a:solidFill>
              </a:rPr>
              <a:pPr/>
              <a:t>‹#›</a:t>
            </a:fld>
            <a:endParaRPr lang="zh-TW" altLang="en-US">
              <a:solidFill>
                <a:srgbClr val="000000">
                  <a:tint val="75000"/>
                </a:srgbClr>
              </a:solidFill>
            </a:endParaRPr>
          </a:p>
        </p:txBody>
      </p:sp>
    </p:spTree>
    <p:extLst>
      <p:ext uri="{BB962C8B-B14F-4D97-AF65-F5344CB8AC3E}">
        <p14:creationId xmlns:p14="http://schemas.microsoft.com/office/powerpoint/2010/main" val="2150965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13C24B-B1CA-4522-A8A8-418CE7A80A16}" type="datetimeFigureOut">
              <a:rPr lang="zh-TW" altLang="en-US" smtClean="0">
                <a:solidFill>
                  <a:srgbClr val="000000">
                    <a:tint val="75000"/>
                  </a:srgbClr>
                </a:solidFill>
              </a:rPr>
              <a:pPr/>
              <a:t>2023/3/7</a:t>
            </a:fld>
            <a:endParaRPr lang="zh-TW" alt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zh-TW" alt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647A2C68-F85B-4662-8558-895D4E77182B}" type="slidenum">
              <a:rPr lang="zh-TW" altLang="en-US" smtClean="0">
                <a:solidFill>
                  <a:srgbClr val="000000">
                    <a:tint val="75000"/>
                  </a:srgbClr>
                </a:solidFill>
              </a:rPr>
              <a:pPr/>
              <a:t>‹#›</a:t>
            </a:fld>
            <a:endParaRPr lang="zh-TW" altLang="en-US">
              <a:solidFill>
                <a:srgbClr val="000000">
                  <a:tint val="75000"/>
                </a:srgbClr>
              </a:solidFill>
            </a:endParaRPr>
          </a:p>
        </p:txBody>
      </p:sp>
    </p:spTree>
    <p:extLst>
      <p:ext uri="{BB962C8B-B14F-4D97-AF65-F5344CB8AC3E}">
        <p14:creationId xmlns:p14="http://schemas.microsoft.com/office/powerpoint/2010/main" val="4247101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8B13C24B-B1CA-4522-A8A8-418CE7A80A16}" type="datetimeFigureOut">
              <a:rPr lang="zh-TW" altLang="en-US" smtClean="0">
                <a:solidFill>
                  <a:srgbClr val="000000">
                    <a:tint val="75000"/>
                  </a:srgbClr>
                </a:solidFill>
              </a:rPr>
              <a:pPr/>
              <a:t>2023/3/7</a:t>
            </a:fld>
            <a:endParaRPr lang="zh-TW" alt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zh-TW" alt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647A2C68-F85B-4662-8558-895D4E77182B}" type="slidenum">
              <a:rPr lang="zh-TW" altLang="en-US" smtClean="0">
                <a:solidFill>
                  <a:srgbClr val="000000">
                    <a:tint val="75000"/>
                  </a:srgbClr>
                </a:solidFill>
              </a:rPr>
              <a:pPr/>
              <a:t>‹#›</a:t>
            </a:fld>
            <a:endParaRPr lang="zh-TW" altLang="en-US">
              <a:solidFill>
                <a:srgbClr val="000000">
                  <a:tint val="75000"/>
                </a:srgbClr>
              </a:solidFill>
            </a:endParaRPr>
          </a:p>
        </p:txBody>
      </p:sp>
    </p:spTree>
    <p:extLst>
      <p:ext uri="{BB962C8B-B14F-4D97-AF65-F5344CB8AC3E}">
        <p14:creationId xmlns:p14="http://schemas.microsoft.com/office/powerpoint/2010/main" val="33523964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8B13C24B-B1CA-4522-A8A8-418CE7A80A16}" type="datetimeFigureOut">
              <a:rPr lang="zh-TW" altLang="en-US" smtClean="0">
                <a:solidFill>
                  <a:srgbClr val="000000">
                    <a:tint val="75000"/>
                  </a:srgbClr>
                </a:solidFill>
              </a:rPr>
              <a:pPr/>
              <a:t>2023/3/7</a:t>
            </a:fld>
            <a:endParaRPr lang="zh-TW" alt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zh-TW" alt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647A2C68-F85B-4662-8558-895D4E77182B}" type="slidenum">
              <a:rPr lang="zh-TW" altLang="en-US" smtClean="0">
                <a:solidFill>
                  <a:srgbClr val="000000">
                    <a:tint val="75000"/>
                  </a:srgbClr>
                </a:solidFill>
              </a:rPr>
              <a:pPr/>
              <a:t>‹#›</a:t>
            </a:fld>
            <a:endParaRPr lang="zh-TW" altLang="en-US">
              <a:solidFill>
                <a:srgbClr val="000000">
                  <a:tint val="75000"/>
                </a:srgbClr>
              </a:solidFill>
            </a:endParaRPr>
          </a:p>
        </p:txBody>
      </p:sp>
    </p:spTree>
    <p:extLst>
      <p:ext uri="{BB962C8B-B14F-4D97-AF65-F5344CB8AC3E}">
        <p14:creationId xmlns:p14="http://schemas.microsoft.com/office/powerpoint/2010/main" val="2742811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8B13C24B-B1CA-4522-A8A8-418CE7A80A16}" type="datetimeFigureOut">
              <a:rPr lang="zh-TW" altLang="en-US" smtClean="0">
                <a:solidFill>
                  <a:srgbClr val="000000">
                    <a:tint val="75000"/>
                  </a:srgbClr>
                </a:solidFill>
              </a:rPr>
              <a:pPr/>
              <a:t>2023/3/7</a:t>
            </a:fld>
            <a:endParaRPr lang="zh-TW" alt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zh-TW" alt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47A2C68-F85B-4662-8558-895D4E77182B}" type="slidenum">
              <a:rPr lang="zh-TW" altLang="en-US" smtClean="0">
                <a:solidFill>
                  <a:srgbClr val="000000">
                    <a:tint val="75000"/>
                  </a:srgbClr>
                </a:solidFill>
              </a:rPr>
              <a:pPr/>
              <a:t>‹#›</a:t>
            </a:fld>
            <a:endParaRPr lang="zh-TW" altLang="en-US">
              <a:solidFill>
                <a:srgbClr val="000000">
                  <a:tint val="75000"/>
                </a:srgbClr>
              </a:solidFill>
            </a:endParaRPr>
          </a:p>
        </p:txBody>
      </p:sp>
    </p:spTree>
    <p:extLst>
      <p:ext uri="{BB962C8B-B14F-4D97-AF65-F5344CB8AC3E}">
        <p14:creationId xmlns:p14="http://schemas.microsoft.com/office/powerpoint/2010/main" val="355906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8B13C24B-B1CA-4522-A8A8-418CE7A80A16}" type="datetimeFigureOut">
              <a:rPr lang="zh-TW" altLang="en-US" smtClean="0">
                <a:solidFill>
                  <a:srgbClr val="000000">
                    <a:tint val="75000"/>
                  </a:srgbClr>
                </a:solidFill>
              </a:rPr>
              <a:pPr/>
              <a:t>2023/3/7</a:t>
            </a:fld>
            <a:endParaRPr lang="zh-TW" alt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zh-TW" alt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47A2C68-F85B-4662-8558-895D4E77182B}" type="slidenum">
              <a:rPr lang="zh-TW" altLang="en-US" smtClean="0">
                <a:solidFill>
                  <a:srgbClr val="000000">
                    <a:tint val="75000"/>
                  </a:srgbClr>
                </a:solidFill>
              </a:rPr>
              <a:pPr/>
              <a:t>‹#›</a:t>
            </a:fld>
            <a:endParaRPr lang="zh-TW" altLang="en-US">
              <a:solidFill>
                <a:srgbClr val="000000">
                  <a:tint val="75000"/>
                </a:srgbClr>
              </a:solidFill>
            </a:endParaRPr>
          </a:p>
        </p:txBody>
      </p:sp>
    </p:spTree>
    <p:extLst>
      <p:ext uri="{BB962C8B-B14F-4D97-AF65-F5344CB8AC3E}">
        <p14:creationId xmlns:p14="http://schemas.microsoft.com/office/powerpoint/2010/main" val="2745849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88E560B2-CC21-4BC4-A3AC-67A6463DBB67}" type="datetimeFigureOut">
              <a:rPr lang="zh-TW" altLang="en-US" smtClean="0"/>
              <a:pPr/>
              <a:t>2023/3/7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08F26563-263C-4C07-8F53-BDAED25571DB}" type="slidenum">
              <a:rPr lang="zh-TW" altLang="en-US" smtClean="0"/>
              <a:pPr/>
              <a:t>‹#›</a:t>
            </a:fld>
            <a:endParaRPr lang="zh-TW" altLang="en-US"/>
          </a:p>
        </p:txBody>
      </p:sp>
    </p:spTree>
    <p:extLst>
      <p:ext uri="{BB962C8B-B14F-4D97-AF65-F5344CB8AC3E}">
        <p14:creationId xmlns:p14="http://schemas.microsoft.com/office/powerpoint/2010/main" val="3125289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8E560B2-CC21-4BC4-A3AC-67A6463DBB67}" type="datetimeFigureOut">
              <a:rPr lang="zh-TW" altLang="en-US" smtClean="0"/>
              <a:pPr/>
              <a:t>2023/3/7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08F26563-263C-4C07-8F53-BDAED25571DB}" type="slidenum">
              <a:rPr lang="zh-TW" altLang="en-US" smtClean="0"/>
              <a:pPr/>
              <a:t>‹#›</a:t>
            </a:fld>
            <a:endParaRPr lang="zh-TW" altLang="en-US"/>
          </a:p>
        </p:txBody>
      </p:sp>
    </p:spTree>
    <p:extLst>
      <p:ext uri="{BB962C8B-B14F-4D97-AF65-F5344CB8AC3E}">
        <p14:creationId xmlns:p14="http://schemas.microsoft.com/office/powerpoint/2010/main" val="1777218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88E560B2-CC21-4BC4-A3AC-67A6463DBB67}" type="datetimeFigureOut">
              <a:rPr lang="zh-TW" altLang="en-US" smtClean="0"/>
              <a:pPr/>
              <a:t>2023/3/7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8F26563-263C-4C07-8F53-BDAED25571DB}" type="slidenum">
              <a:rPr lang="zh-TW" altLang="en-US" smtClean="0"/>
              <a:pPr/>
              <a:t>‹#›</a:t>
            </a:fld>
            <a:endParaRPr lang="zh-TW" altLang="en-US"/>
          </a:p>
        </p:txBody>
      </p:sp>
    </p:spTree>
    <p:extLst>
      <p:ext uri="{BB962C8B-B14F-4D97-AF65-F5344CB8AC3E}">
        <p14:creationId xmlns:p14="http://schemas.microsoft.com/office/powerpoint/2010/main" val="1160981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88E560B2-CC21-4BC4-A3AC-67A6463DBB67}" type="datetimeFigureOut">
              <a:rPr lang="zh-TW" altLang="en-US" smtClean="0"/>
              <a:pPr/>
              <a:t>2023/3/7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8F26563-263C-4C07-8F53-BDAED25571DB}" type="slidenum">
              <a:rPr lang="zh-TW" altLang="en-US" smtClean="0"/>
              <a:pPr/>
              <a:t>‹#›</a:t>
            </a:fld>
            <a:endParaRPr lang="zh-TW" altLang="en-US"/>
          </a:p>
        </p:txBody>
      </p:sp>
    </p:spTree>
    <p:extLst>
      <p:ext uri="{BB962C8B-B14F-4D97-AF65-F5344CB8AC3E}">
        <p14:creationId xmlns:p14="http://schemas.microsoft.com/office/powerpoint/2010/main" val="1810181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560B2-CC21-4BC4-A3AC-67A6463DBB67}" type="datetimeFigureOut">
              <a:rPr lang="zh-TW" altLang="en-US" smtClean="0"/>
              <a:pPr/>
              <a:t>2023/3/7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F26563-263C-4C07-8F53-BDAED25571DB}" type="slidenum">
              <a:rPr lang="zh-TW" altLang="en-US" smtClean="0"/>
              <a:pPr/>
              <a:t>‹#›</a:t>
            </a:fld>
            <a:endParaRPr lang="zh-TW" altLang="en-US"/>
          </a:p>
        </p:txBody>
      </p:sp>
    </p:spTree>
    <p:extLst>
      <p:ext uri="{BB962C8B-B14F-4D97-AF65-F5344CB8AC3E}">
        <p14:creationId xmlns:p14="http://schemas.microsoft.com/office/powerpoint/2010/main" val="2901945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defTabSz="457200">
              <a:defRPr/>
            </a:pPr>
            <a:fld id="{7108A7E8-6DE3-4C1A-B8A6-8346AB18A56F}" type="datetime1">
              <a:rPr lang="zh-TW" altLang="en-US" smtClean="0">
                <a:solidFill>
                  <a:prstClr val="black">
                    <a:tint val="75000"/>
                  </a:prstClr>
                </a:solidFill>
              </a:rPr>
              <a:pPr defTabSz="457200">
                <a:defRPr/>
              </a:pPr>
              <a:t>2023/3/7</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457200">
              <a:defRPr/>
            </a:pPr>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pPr>
            <a:fld id="{6B46ED60-2E3E-4F4E-8014-CB4713DEBD59}" type="slidenum">
              <a:rPr lang="zh-TW" altLang="en-US"/>
              <a:pPr defTabSz="457200" fontAlgn="base">
                <a:spcBef>
                  <a:spcPct val="0"/>
                </a:spcBef>
                <a:spcAft>
                  <a:spcPct val="0"/>
                </a:spcAft>
              </a:pPr>
              <a:t>‹#›</a:t>
            </a:fld>
            <a:endParaRPr lang="zh-TW" altLang="en-US"/>
          </a:p>
        </p:txBody>
      </p:sp>
    </p:spTree>
    <p:extLst>
      <p:ext uri="{BB962C8B-B14F-4D97-AF65-F5344CB8AC3E}">
        <p14:creationId xmlns:p14="http://schemas.microsoft.com/office/powerpoint/2010/main" val="1400310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Times New Roman" panose="02020603050405020304" pitchFamily="18" charset="0"/>
          <a:ea typeface="微軟正黑體" panose="020B0604030504040204" pitchFamily="34" charset="-120"/>
          <a:cs typeface="+mj-cs"/>
        </a:defRPr>
      </a:lvl1pPr>
      <a:lvl2pPr algn="l" rtl="0" eaLnBrk="0" fontAlgn="base" hangingPunct="0">
        <a:lnSpc>
          <a:spcPct val="90000"/>
        </a:lnSpc>
        <a:spcBef>
          <a:spcPct val="0"/>
        </a:spcBef>
        <a:spcAft>
          <a:spcPct val="0"/>
        </a:spcAft>
        <a:defRPr sz="4400">
          <a:solidFill>
            <a:schemeClr val="tx1"/>
          </a:solidFill>
          <a:latin typeface="Times New Roman" pitchFamily="18" charset="0"/>
          <a:ea typeface="微軟正黑體" pitchFamily="34" charset="-120"/>
        </a:defRPr>
      </a:lvl2pPr>
      <a:lvl3pPr algn="l" rtl="0" eaLnBrk="0" fontAlgn="base" hangingPunct="0">
        <a:lnSpc>
          <a:spcPct val="90000"/>
        </a:lnSpc>
        <a:spcBef>
          <a:spcPct val="0"/>
        </a:spcBef>
        <a:spcAft>
          <a:spcPct val="0"/>
        </a:spcAft>
        <a:defRPr sz="4400">
          <a:solidFill>
            <a:schemeClr val="tx1"/>
          </a:solidFill>
          <a:latin typeface="Times New Roman" pitchFamily="18" charset="0"/>
          <a:ea typeface="微軟正黑體" pitchFamily="34" charset="-120"/>
        </a:defRPr>
      </a:lvl3pPr>
      <a:lvl4pPr algn="l" rtl="0" eaLnBrk="0" fontAlgn="base" hangingPunct="0">
        <a:lnSpc>
          <a:spcPct val="90000"/>
        </a:lnSpc>
        <a:spcBef>
          <a:spcPct val="0"/>
        </a:spcBef>
        <a:spcAft>
          <a:spcPct val="0"/>
        </a:spcAft>
        <a:defRPr sz="4400">
          <a:solidFill>
            <a:schemeClr val="tx1"/>
          </a:solidFill>
          <a:latin typeface="Times New Roman" pitchFamily="18" charset="0"/>
          <a:ea typeface="微軟正黑體" pitchFamily="34" charset="-120"/>
        </a:defRPr>
      </a:lvl4pPr>
      <a:lvl5pPr algn="l" rtl="0" eaLnBrk="0" fontAlgn="base" hangingPunct="0">
        <a:lnSpc>
          <a:spcPct val="90000"/>
        </a:lnSpc>
        <a:spcBef>
          <a:spcPct val="0"/>
        </a:spcBef>
        <a:spcAft>
          <a:spcPct val="0"/>
        </a:spcAft>
        <a:defRPr sz="4400">
          <a:solidFill>
            <a:schemeClr val="tx1"/>
          </a:solidFill>
          <a:latin typeface="Times New Roman" pitchFamily="18" charset="0"/>
          <a:ea typeface="微軟正黑體" pitchFamily="34" charset="-120"/>
        </a:defRPr>
      </a:lvl5pPr>
      <a:lvl6pPr marL="457200" algn="l" rtl="0" fontAlgn="base">
        <a:lnSpc>
          <a:spcPct val="90000"/>
        </a:lnSpc>
        <a:spcBef>
          <a:spcPct val="0"/>
        </a:spcBef>
        <a:spcAft>
          <a:spcPct val="0"/>
        </a:spcAft>
        <a:defRPr sz="4400">
          <a:solidFill>
            <a:schemeClr val="tx1"/>
          </a:solidFill>
          <a:latin typeface="Times New Roman" pitchFamily="18" charset="0"/>
          <a:ea typeface="微軟正黑體" pitchFamily="34" charset="-120"/>
        </a:defRPr>
      </a:lvl6pPr>
      <a:lvl7pPr marL="914400" algn="l" rtl="0" fontAlgn="base">
        <a:lnSpc>
          <a:spcPct val="90000"/>
        </a:lnSpc>
        <a:spcBef>
          <a:spcPct val="0"/>
        </a:spcBef>
        <a:spcAft>
          <a:spcPct val="0"/>
        </a:spcAft>
        <a:defRPr sz="4400">
          <a:solidFill>
            <a:schemeClr val="tx1"/>
          </a:solidFill>
          <a:latin typeface="Times New Roman" pitchFamily="18" charset="0"/>
          <a:ea typeface="微軟正黑體" pitchFamily="34" charset="-120"/>
        </a:defRPr>
      </a:lvl7pPr>
      <a:lvl8pPr marL="1371600" algn="l" rtl="0" fontAlgn="base">
        <a:lnSpc>
          <a:spcPct val="90000"/>
        </a:lnSpc>
        <a:spcBef>
          <a:spcPct val="0"/>
        </a:spcBef>
        <a:spcAft>
          <a:spcPct val="0"/>
        </a:spcAft>
        <a:defRPr sz="4400">
          <a:solidFill>
            <a:schemeClr val="tx1"/>
          </a:solidFill>
          <a:latin typeface="Times New Roman" pitchFamily="18" charset="0"/>
          <a:ea typeface="微軟正黑體" pitchFamily="34" charset="-120"/>
        </a:defRPr>
      </a:lvl8pPr>
      <a:lvl9pPr marL="1828800" algn="l" rtl="0" fontAlgn="base">
        <a:lnSpc>
          <a:spcPct val="90000"/>
        </a:lnSpc>
        <a:spcBef>
          <a:spcPct val="0"/>
        </a:spcBef>
        <a:spcAft>
          <a:spcPct val="0"/>
        </a:spcAft>
        <a:defRPr sz="4400">
          <a:solidFill>
            <a:schemeClr val="tx1"/>
          </a:solidFill>
          <a:latin typeface="Times New Roman" pitchFamily="18" charset="0"/>
          <a:ea typeface="微軟正黑體" pitchFamily="34" charset="-12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560B2-CC21-4BC4-A3AC-67A6463DBB67}"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F26563-263C-4C07-8F53-BDAED25571DB}"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2287423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55394C-2EE6-47CB-B12D-BF22F422E109}" type="datetimeFigureOut">
              <a:rPr lang="zh-TW" altLang="en-US" smtClean="0">
                <a:solidFill>
                  <a:prstClr val="black">
                    <a:tint val="75000"/>
                  </a:prstClr>
                </a:solidFill>
              </a:rPr>
              <a:pPr/>
              <a:t>2023/3/7</a:t>
            </a:fld>
            <a:endParaRPr lang="zh-TW"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84168C-3BE5-4EBF-AC2D-385A0E2E1F67}"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58080330"/>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13C24B-B1CA-4522-A8A8-418CE7A80A16}" type="datetimeFigureOut">
              <a:rPr lang="zh-TW" altLang="en-US" smtClean="0">
                <a:solidFill>
                  <a:srgbClr val="000000">
                    <a:tint val="75000"/>
                  </a:srgbClr>
                </a:solidFill>
              </a:rPr>
              <a:pPr/>
              <a:t>2023/3/7</a:t>
            </a:fld>
            <a:endParaRPr lang="zh-TW" altLang="en-US">
              <a:solidFill>
                <a:srgbClr val="000000">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srgbClr val="000000">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A2C68-F85B-4662-8558-895D4E77182B}" type="slidenum">
              <a:rPr lang="zh-TW" altLang="en-US" smtClean="0">
                <a:solidFill>
                  <a:srgbClr val="000000">
                    <a:tint val="75000"/>
                  </a:srgbClr>
                </a:solidFill>
              </a:rPr>
              <a:pPr/>
              <a:t>‹#›</a:t>
            </a:fld>
            <a:endParaRPr lang="zh-TW" altLang="en-US">
              <a:solidFill>
                <a:srgbClr val="000000">
                  <a:tint val="75000"/>
                </a:srgbClr>
              </a:solidFill>
            </a:endParaRPr>
          </a:p>
        </p:txBody>
      </p:sp>
    </p:spTree>
    <p:extLst>
      <p:ext uri="{BB962C8B-B14F-4D97-AF65-F5344CB8AC3E}">
        <p14:creationId xmlns:p14="http://schemas.microsoft.com/office/powerpoint/2010/main" val="712438416"/>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5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8.xml"/><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4.TVBSK&#20182;&#21629;&#26032;&#32862;.mp4" TargetMode="Externa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8.xml"/><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77.jpeg"/><Relationship Id="rId4" Type="http://schemas.openxmlformats.org/officeDocument/2006/relationships/image" Target="../media/image76.jpeg"/></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61.xml.rels><?xml version="1.0" encoding="UTF-8" standalone="yes"?>
<Relationships xmlns="http://schemas.openxmlformats.org/package/2006/relationships"><Relationship Id="rId2" Type="http://schemas.openxmlformats.org/officeDocument/2006/relationships/image" Target="../media/image90.jfif"/><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94.png"/><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5.xml"/></Relationships>
</file>

<file path=ppt/slides/_rels/slide7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rijuana - Free nature ic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11449">
            <a:off x="520750" y="2610197"/>
            <a:ext cx="1773709" cy="17737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ill Drug Icon - Free vector graphic o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426961">
            <a:off x="2532842" y="1615551"/>
            <a:ext cx="1534967" cy="1532567"/>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ctrTitle"/>
          </p:nvPr>
        </p:nvSpPr>
        <p:spPr>
          <a:xfrm>
            <a:off x="468660" y="2132856"/>
            <a:ext cx="8206680" cy="1944216"/>
          </a:xfrm>
        </p:spPr>
        <p:txBody>
          <a:bodyPr>
            <a:noAutofit/>
          </a:bodyPr>
          <a:lstStyle/>
          <a:p>
            <a:r>
              <a:rPr lang="zh-TW" altLang="en-US" sz="7200" b="1" dirty="0" smtClean="0">
                <a:ln w="3175">
                  <a:solidFill>
                    <a:schemeClr val="tx1"/>
                  </a:solidFill>
                </a:ln>
                <a:solidFill>
                  <a:schemeClr val="bg1"/>
                </a:solidFill>
              </a:rPr>
              <a:t>用藥</a:t>
            </a:r>
            <a:r>
              <a:rPr lang="zh-TW" altLang="en-US" sz="5400" b="1" dirty="0" smtClean="0">
                <a:solidFill>
                  <a:schemeClr val="tx1">
                    <a:lumMod val="75000"/>
                    <a:lumOff val="25000"/>
                  </a:schemeClr>
                </a:solidFill>
              </a:rPr>
              <a:t>安全</a:t>
            </a:r>
            <a:r>
              <a:rPr lang="en-US" altLang="zh-TW" sz="5400" b="1" dirty="0">
                <a:solidFill>
                  <a:schemeClr val="tx1">
                    <a:lumMod val="75000"/>
                    <a:lumOff val="25000"/>
                  </a:schemeClr>
                </a:solidFill>
              </a:rPr>
              <a:t> </a:t>
            </a:r>
            <a:r>
              <a:rPr lang="zh-TW" altLang="en-US" sz="4000" b="1" dirty="0" smtClean="0">
                <a:solidFill>
                  <a:schemeClr val="tx1">
                    <a:lumMod val="75000"/>
                    <a:lumOff val="25000"/>
                  </a:schemeClr>
                </a:solidFill>
              </a:rPr>
              <a:t>暨</a:t>
            </a:r>
            <a:r>
              <a:rPr lang="en-US" altLang="zh-TW" sz="5400" b="1" dirty="0" smtClean="0">
                <a:solidFill>
                  <a:schemeClr val="tx1">
                    <a:lumMod val="75000"/>
                    <a:lumOff val="25000"/>
                  </a:schemeClr>
                </a:solidFill>
              </a:rPr>
              <a:t/>
            </a:r>
            <a:br>
              <a:rPr lang="en-US" altLang="zh-TW" sz="5400" b="1" dirty="0" smtClean="0">
                <a:solidFill>
                  <a:schemeClr val="tx1">
                    <a:lumMod val="75000"/>
                    <a:lumOff val="25000"/>
                  </a:schemeClr>
                </a:solidFill>
              </a:rPr>
            </a:br>
            <a:r>
              <a:rPr lang="zh-TW" altLang="en-US" sz="7200" b="1" dirty="0" smtClean="0">
                <a:ln w="3175">
                  <a:solidFill>
                    <a:schemeClr val="tx1"/>
                  </a:solidFill>
                </a:ln>
                <a:solidFill>
                  <a:schemeClr val="bg1"/>
                </a:solidFill>
              </a:rPr>
              <a:t>反毒</a:t>
            </a:r>
            <a:r>
              <a:rPr lang="zh-TW" altLang="en-US" sz="5400" b="1" dirty="0">
                <a:solidFill>
                  <a:schemeClr val="tx1">
                    <a:lumMod val="75000"/>
                    <a:lumOff val="25000"/>
                  </a:schemeClr>
                </a:solidFill>
              </a:rPr>
              <a:t>及藥物濫用防</a:t>
            </a:r>
            <a:r>
              <a:rPr lang="zh-TW" altLang="en-US" sz="5400" b="1" dirty="0" smtClean="0">
                <a:solidFill>
                  <a:schemeClr val="tx1">
                    <a:lumMod val="75000"/>
                    <a:lumOff val="25000"/>
                  </a:schemeClr>
                </a:solidFill>
              </a:rPr>
              <a:t>制講座</a:t>
            </a:r>
            <a:endParaRPr lang="zh-TW" altLang="en-US" sz="4800" b="1" dirty="0">
              <a:solidFill>
                <a:schemeClr val="tx1">
                  <a:lumMod val="75000"/>
                  <a:lumOff val="25000"/>
                </a:schemeClr>
              </a:solidFill>
            </a:endParaRPr>
          </a:p>
        </p:txBody>
      </p:sp>
      <p:sp>
        <p:nvSpPr>
          <p:cNvPr id="3" name="副標題 2"/>
          <p:cNvSpPr>
            <a:spLocks noGrp="1"/>
          </p:cNvSpPr>
          <p:nvPr>
            <p:ph type="subTitle" idx="1"/>
          </p:nvPr>
        </p:nvSpPr>
        <p:spPr>
          <a:xfrm>
            <a:off x="1371600" y="5145805"/>
            <a:ext cx="6400800" cy="913656"/>
          </a:xfrm>
        </p:spPr>
        <p:txBody>
          <a:bodyPr>
            <a:normAutofit fontScale="85000" lnSpcReduction="20000"/>
          </a:bodyPr>
          <a:lstStyle/>
          <a:p>
            <a:endParaRPr lang="en-US" altLang="zh-TW" dirty="0" smtClean="0"/>
          </a:p>
          <a:p>
            <a:r>
              <a:rPr lang="zh-TW" altLang="en-US" dirty="0" smtClean="0"/>
              <a:t>講師 蕭</a:t>
            </a:r>
            <a:r>
              <a:rPr lang="zh-TW" altLang="en-US" dirty="0"/>
              <a:t>秝芸</a:t>
            </a:r>
          </a:p>
        </p:txBody>
      </p:sp>
      <p:sp>
        <p:nvSpPr>
          <p:cNvPr id="4" name="文字方塊 3"/>
          <p:cNvSpPr txBox="1"/>
          <p:nvPr/>
        </p:nvSpPr>
        <p:spPr>
          <a:xfrm>
            <a:off x="2017455" y="4775879"/>
            <a:ext cx="5109091" cy="584775"/>
          </a:xfrm>
          <a:prstGeom prst="rect">
            <a:avLst/>
          </a:prstGeom>
          <a:noFill/>
        </p:spPr>
        <p:txBody>
          <a:bodyPr wrap="none" rtlCol="0">
            <a:spAutoFit/>
          </a:bodyPr>
          <a:lstStyle/>
          <a:p>
            <a:r>
              <a:rPr lang="zh-TW" altLang="en-US" sz="3200" b="1" dirty="0">
                <a:solidFill>
                  <a:schemeClr val="tx1">
                    <a:lumMod val="65000"/>
                    <a:lumOff val="35000"/>
                  </a:schemeClr>
                </a:solidFill>
              </a:rPr>
              <a:t>臺北市萬華區福星國民小學</a:t>
            </a:r>
          </a:p>
        </p:txBody>
      </p:sp>
      <p:sp>
        <p:nvSpPr>
          <p:cNvPr id="5" name="文字方塊 4"/>
          <p:cNvSpPr txBox="1"/>
          <p:nvPr/>
        </p:nvSpPr>
        <p:spPr>
          <a:xfrm>
            <a:off x="3372890" y="714692"/>
            <a:ext cx="2398221" cy="1107996"/>
          </a:xfrm>
          <a:prstGeom prst="rect">
            <a:avLst/>
          </a:prstGeom>
          <a:noFill/>
        </p:spPr>
        <p:txBody>
          <a:bodyPr wrap="none" rtlCol="0">
            <a:spAutoFit/>
          </a:bodyPr>
          <a:lstStyle/>
          <a:p>
            <a:r>
              <a:rPr lang="en-US" altLang="zh-TW" sz="6600" b="1" dirty="0">
                <a:solidFill>
                  <a:schemeClr val="tx1">
                    <a:lumMod val="85000"/>
                    <a:lumOff val="15000"/>
                  </a:schemeClr>
                </a:solidFill>
              </a:rPr>
              <a:t>112</a:t>
            </a:r>
            <a:r>
              <a:rPr lang="zh-TW" altLang="en-US" sz="6600" b="1" dirty="0">
                <a:solidFill>
                  <a:schemeClr val="tx1">
                    <a:lumMod val="85000"/>
                    <a:lumOff val="15000"/>
                  </a:schemeClr>
                </a:solidFill>
              </a:rPr>
              <a:t>年</a:t>
            </a:r>
          </a:p>
        </p:txBody>
      </p:sp>
    </p:spTree>
    <p:extLst>
      <p:ext uri="{BB962C8B-B14F-4D97-AF65-F5344CB8AC3E}">
        <p14:creationId xmlns:p14="http://schemas.microsoft.com/office/powerpoint/2010/main" val="64194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3351153" y="5001039"/>
            <a:ext cx="2441694" cy="1446550"/>
          </a:xfrm>
          <a:prstGeom prst="rect">
            <a:avLst/>
          </a:prstGeom>
          <a:solidFill>
            <a:srgbClr val="0070C0"/>
          </a:solidFill>
        </p:spPr>
        <p:txBody>
          <a:bodyPr wrap="none" rtlCol="0">
            <a:spAutoFit/>
          </a:bodyPr>
          <a:lstStyle/>
          <a:p>
            <a:r>
              <a:rPr lang="zh-TW" altLang="en-US" sz="8800" b="1" dirty="0" smtClean="0">
                <a:solidFill>
                  <a:schemeClr val="bg1"/>
                </a:solidFill>
              </a:rPr>
              <a:t>成藥</a:t>
            </a:r>
            <a:endParaRPr lang="zh-TW" altLang="en-US" sz="8800" b="1" dirty="0">
              <a:solidFill>
                <a:schemeClr val="bg1"/>
              </a:solidFill>
            </a:endParaRPr>
          </a:p>
        </p:txBody>
      </p:sp>
      <p:pic>
        <p:nvPicPr>
          <p:cNvPr id="4098" name="Picture 2" descr="曼秀雷敦軟膏75公克| Costco 好市多"/>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6147" y="116632"/>
            <a:ext cx="4711706" cy="471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570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2786896" y="5001039"/>
            <a:ext cx="3570208" cy="1446550"/>
          </a:xfrm>
          <a:prstGeom prst="rect">
            <a:avLst/>
          </a:prstGeom>
          <a:solidFill>
            <a:schemeClr val="accent3"/>
          </a:solidFill>
        </p:spPr>
        <p:txBody>
          <a:bodyPr wrap="none" rtlCol="0">
            <a:spAutoFit/>
          </a:bodyPr>
          <a:lstStyle/>
          <a:p>
            <a:r>
              <a:rPr lang="zh-TW" altLang="en-US" sz="8800" b="1" dirty="0">
                <a:solidFill>
                  <a:schemeClr val="bg1"/>
                </a:solidFill>
              </a:rPr>
              <a:t>指示藥</a:t>
            </a:r>
          </a:p>
        </p:txBody>
      </p:sp>
      <p:pic>
        <p:nvPicPr>
          <p:cNvPr id="2050" name="Picture 2" descr="伏冒熱飲-快速釋放藥效，有效制服感冒症狀，趁早喝、效果好-普拿疼伏冒"/>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520" y="470117"/>
            <a:ext cx="3462959" cy="4383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244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抗流感小尖兵---瑞乐沙| 医疗财团法人辜公亮基金会和信治癌中心医院- Koo Foundation Sun Yat-Sen Cancer C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702" y="476672"/>
            <a:ext cx="5382597" cy="430607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2786896" y="5001039"/>
            <a:ext cx="3570208" cy="1446550"/>
          </a:xfrm>
          <a:prstGeom prst="rect">
            <a:avLst/>
          </a:prstGeom>
          <a:solidFill>
            <a:schemeClr val="accent6"/>
          </a:solidFill>
        </p:spPr>
        <p:txBody>
          <a:bodyPr wrap="none" rtlCol="0">
            <a:spAutoFit/>
          </a:bodyPr>
          <a:lstStyle/>
          <a:p>
            <a:r>
              <a:rPr lang="zh-TW" altLang="en-US" sz="8800" b="1" dirty="0" smtClean="0">
                <a:solidFill>
                  <a:schemeClr val="bg1"/>
                </a:solidFill>
              </a:rPr>
              <a:t>處方藥</a:t>
            </a:r>
            <a:endParaRPr lang="zh-TW" altLang="en-US" sz="8800" b="1" dirty="0">
              <a:solidFill>
                <a:schemeClr val="bg1"/>
              </a:solidFill>
            </a:endParaRPr>
          </a:p>
        </p:txBody>
      </p:sp>
    </p:spTree>
    <p:extLst>
      <p:ext uri="{BB962C8B-B14F-4D97-AF65-F5344CB8AC3E}">
        <p14:creationId xmlns:p14="http://schemas.microsoft.com/office/powerpoint/2010/main" val="3442238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96552" y="2492896"/>
            <a:ext cx="9527536" cy="1412776"/>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96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ea typeface="微軟正黑體"/>
              </a:rPr>
              <a:t> 正確用藥</a:t>
            </a:r>
            <a:endParaRPr lang="en-US" altLang="zh-TW" sz="96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ea typeface="微軟正黑體"/>
            </a:endParaRPr>
          </a:p>
          <a:p>
            <a:pPr marL="0" marR="0" lvl="0" indent="0" algn="ctr" defTabSz="914400" eaLnBrk="1" fontAlgn="auto" latinLnBrk="0" hangingPunct="1">
              <a:lnSpc>
                <a:spcPct val="150000"/>
              </a:lnSpc>
              <a:spcBef>
                <a:spcPts val="0"/>
              </a:spcBef>
              <a:spcAft>
                <a:spcPts val="0"/>
              </a:spcAft>
              <a:buClrTx/>
              <a:buSzTx/>
              <a:buFontTx/>
              <a:buNone/>
              <a:tabLst/>
              <a:defRPr/>
            </a:pPr>
            <a:r>
              <a:rPr lang="zh-TW" altLang="en-US" sz="96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ea typeface="微軟正黑體"/>
              </a:rPr>
              <a:t>「五力」全開</a:t>
            </a:r>
            <a:endParaRPr kumimoji="0" lang="zh-TW" altLang="en-US" sz="9600" b="1"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a:endParaRPr>
          </a:p>
        </p:txBody>
      </p:sp>
    </p:spTree>
    <p:extLst>
      <p:ext uri="{BB962C8B-B14F-4D97-AF65-F5344CB8AC3E}">
        <p14:creationId xmlns:p14="http://schemas.microsoft.com/office/powerpoint/2010/main" val="3942495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3016" y="1"/>
            <a:ext cx="9144000" cy="14127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8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正確用藥五大能力</a:t>
            </a:r>
            <a:endParaRPr lang="zh-TW" altLang="en-US" sz="8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nvGrpSpPr>
          <p:cNvPr id="31" name="群組 30"/>
          <p:cNvGrpSpPr/>
          <p:nvPr/>
        </p:nvGrpSpPr>
        <p:grpSpPr>
          <a:xfrm>
            <a:off x="579530" y="3997509"/>
            <a:ext cx="2159566" cy="2745395"/>
            <a:chOff x="6713260" y="1031451"/>
            <a:chExt cx="2159566" cy="2745395"/>
          </a:xfrm>
        </p:grpSpPr>
        <p:sp>
          <p:nvSpPr>
            <p:cNvPr id="32" name="矩形 31"/>
            <p:cNvSpPr/>
            <p:nvPr/>
          </p:nvSpPr>
          <p:spPr>
            <a:xfrm>
              <a:off x="6713260" y="3068960"/>
              <a:ext cx="2159566" cy="707886"/>
            </a:xfrm>
            <a:prstGeom prst="rect">
              <a:avLst/>
            </a:prstGeom>
            <a:noFill/>
          </p:spPr>
          <p:txBody>
            <a:bodyPr wrap="none" lIns="91440" tIns="45720" rIns="91440" bIns="45720">
              <a:spAutoFit/>
            </a:bodyPr>
            <a:lstStyle/>
            <a:p>
              <a:pPr algn="ctr"/>
              <a:r>
                <a:rPr lang="en-US" altLang="zh-TW" sz="4000" b="1" dirty="0" smtClean="0">
                  <a:ln w="18000">
                    <a:solidFill>
                      <a:schemeClr val="tx2">
                        <a:lumMod val="60000"/>
                        <a:lumOff val="40000"/>
                      </a:schemeClr>
                    </a:solidFill>
                    <a:prstDash val="solid"/>
                    <a:miter lim="800000"/>
                  </a:ln>
                  <a:solidFill>
                    <a:srgbClr val="00206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rPr>
                <a:t>3.</a:t>
              </a:r>
              <a:r>
                <a:rPr lang="zh-TW" altLang="en-US" sz="4000" b="1" dirty="0" smtClean="0">
                  <a:ln w="18000">
                    <a:solidFill>
                      <a:schemeClr val="tx2">
                        <a:lumMod val="60000"/>
                        <a:lumOff val="40000"/>
                      </a:schemeClr>
                    </a:solidFill>
                    <a:prstDash val="solid"/>
                    <a:miter lim="800000"/>
                  </a:ln>
                  <a:solidFill>
                    <a:srgbClr val="00206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rPr>
                <a:t>用正確</a:t>
              </a:r>
              <a:endParaRPr lang="zh-TW" altLang="en-US" sz="4000" b="1" cap="none" spc="0" dirty="0">
                <a:ln w="18000">
                  <a:solidFill>
                    <a:schemeClr val="tx2">
                      <a:lumMod val="60000"/>
                      <a:lumOff val="40000"/>
                    </a:schemeClr>
                  </a:solidFill>
                  <a:prstDash val="solid"/>
                  <a:miter lim="800000"/>
                </a:ln>
                <a:solidFill>
                  <a:srgbClr val="00206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endParaRPr>
            </a:p>
          </p:txBody>
        </p:sp>
        <p:pic>
          <p:nvPicPr>
            <p:cNvPr id="33" name="Picture 2" descr="C:\Users\A4566\Desktop\下載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7620" y="1031451"/>
              <a:ext cx="1910844" cy="21644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群組 33"/>
          <p:cNvGrpSpPr/>
          <p:nvPr/>
        </p:nvGrpSpPr>
        <p:grpSpPr>
          <a:xfrm>
            <a:off x="3279280" y="3600000"/>
            <a:ext cx="2559407" cy="3200761"/>
            <a:chOff x="6734899" y="3729226"/>
            <a:chExt cx="2159566" cy="2927940"/>
          </a:xfrm>
        </p:grpSpPr>
        <p:sp>
          <p:nvSpPr>
            <p:cNvPr id="35" name="矩形 34"/>
            <p:cNvSpPr/>
            <p:nvPr/>
          </p:nvSpPr>
          <p:spPr>
            <a:xfrm>
              <a:off x="6734899" y="5949280"/>
              <a:ext cx="2159566" cy="707886"/>
            </a:xfrm>
            <a:prstGeom prst="rect">
              <a:avLst/>
            </a:prstGeom>
            <a:noFill/>
          </p:spPr>
          <p:txBody>
            <a:bodyPr wrap="none" lIns="91440" tIns="45720" rIns="91440" bIns="45720">
              <a:spAutoFit/>
            </a:bodyPr>
            <a:lstStyle/>
            <a:p>
              <a:pPr algn="ctr"/>
              <a:r>
                <a:rPr lang="en-US" altLang="zh-TW" sz="4000" b="1" cap="none" spc="0" dirty="0" smtClean="0">
                  <a:ln w="18000">
                    <a:solidFill>
                      <a:schemeClr val="tx2">
                        <a:lumMod val="60000"/>
                        <a:lumOff val="40000"/>
                      </a:schemeClr>
                    </a:solidFill>
                    <a:prstDash val="solid"/>
                    <a:miter lim="800000"/>
                  </a:ln>
                  <a:solidFill>
                    <a:srgbClr val="00206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rPr>
                <a:t>4.</a:t>
              </a:r>
              <a:r>
                <a:rPr lang="zh-TW" altLang="en-US" sz="4000" b="1" cap="none" spc="0" dirty="0" smtClean="0">
                  <a:ln w="18000">
                    <a:solidFill>
                      <a:schemeClr val="tx2">
                        <a:lumMod val="60000"/>
                        <a:lumOff val="40000"/>
                      </a:schemeClr>
                    </a:solidFill>
                    <a:prstDash val="solid"/>
                    <a:miter lim="800000"/>
                  </a:ln>
                  <a:solidFill>
                    <a:srgbClr val="00206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rPr>
                <a:t>愛自己</a:t>
              </a:r>
              <a:endParaRPr lang="zh-TW" altLang="en-US" sz="4000" b="1" cap="none" spc="0" dirty="0">
                <a:ln w="18000">
                  <a:solidFill>
                    <a:schemeClr val="tx2">
                      <a:lumMod val="60000"/>
                      <a:lumOff val="40000"/>
                    </a:schemeClr>
                  </a:solidFill>
                  <a:prstDash val="solid"/>
                  <a:miter lim="800000"/>
                </a:ln>
                <a:solidFill>
                  <a:srgbClr val="00206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endParaRPr>
            </a:p>
          </p:txBody>
        </p:sp>
        <p:pic>
          <p:nvPicPr>
            <p:cNvPr id="36" name="Picture 3" descr="C:\Users\A4566\Desktop\下載.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12" t="15952"/>
            <a:stretch/>
          </p:blipFill>
          <p:spPr bwMode="auto">
            <a:xfrm>
              <a:off x="6837620" y="3729226"/>
              <a:ext cx="1779186" cy="22920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群組 36"/>
          <p:cNvGrpSpPr/>
          <p:nvPr/>
        </p:nvGrpSpPr>
        <p:grpSpPr>
          <a:xfrm>
            <a:off x="1575624" y="1178012"/>
            <a:ext cx="2810299" cy="2683036"/>
            <a:chOff x="2915816" y="1700808"/>
            <a:chExt cx="4097110" cy="4367653"/>
          </a:xfrm>
        </p:grpSpPr>
        <p:sp>
          <p:nvSpPr>
            <p:cNvPr id="38" name="矩形 37"/>
            <p:cNvSpPr/>
            <p:nvPr/>
          </p:nvSpPr>
          <p:spPr>
            <a:xfrm>
              <a:off x="3521549" y="5301208"/>
              <a:ext cx="2096259" cy="767253"/>
            </a:xfrm>
            <a:prstGeom prst="rect">
              <a:avLst/>
            </a:prstGeom>
            <a:noFill/>
          </p:spPr>
          <p:txBody>
            <a:bodyPr wrap="none" lIns="91440" tIns="45720" rIns="91440" bIns="45720">
              <a:spAutoFit/>
            </a:bodyPr>
            <a:lstStyle/>
            <a:p>
              <a:pPr algn="ctr"/>
              <a:r>
                <a:rPr lang="en-US" altLang="zh-TW" sz="4000" b="1" cap="none" spc="0" dirty="0" smtClean="0">
                  <a:ln w="18000">
                    <a:solidFill>
                      <a:schemeClr val="tx2">
                        <a:lumMod val="60000"/>
                        <a:lumOff val="40000"/>
                      </a:schemeClr>
                    </a:solidFill>
                    <a:prstDash val="solid"/>
                    <a:miter lim="800000"/>
                  </a:ln>
                  <a:solidFill>
                    <a:srgbClr val="002060"/>
                  </a:solidFill>
                  <a:latin typeface="微軟正黑體" panose="020B0604030504040204" pitchFamily="34" charset="-120"/>
                  <a:ea typeface="微軟正黑體" panose="020B0604030504040204" pitchFamily="34" charset="-120"/>
                </a:rPr>
                <a:t>1.</a:t>
              </a:r>
              <a:r>
                <a:rPr lang="zh-TW" altLang="en-US" sz="4000" b="1" cap="none" spc="0" dirty="0" smtClean="0">
                  <a:ln w="18000">
                    <a:solidFill>
                      <a:schemeClr val="tx2">
                        <a:lumMod val="60000"/>
                        <a:lumOff val="40000"/>
                      </a:schemeClr>
                    </a:solidFill>
                    <a:prstDash val="solid"/>
                    <a:miter lim="800000"/>
                  </a:ln>
                  <a:solidFill>
                    <a:srgbClr val="002060"/>
                  </a:solidFill>
                  <a:latin typeface="微軟正黑體" panose="020B0604030504040204" pitchFamily="34" charset="-120"/>
                  <a:ea typeface="微軟正黑體" panose="020B0604030504040204" pitchFamily="34" charset="-120"/>
                </a:rPr>
                <a:t>說清楚</a:t>
              </a:r>
              <a:endParaRPr lang="zh-TW" altLang="en-US" sz="4000" b="1" cap="none" spc="0" dirty="0">
                <a:ln w="18000">
                  <a:solidFill>
                    <a:schemeClr val="tx2">
                      <a:lumMod val="60000"/>
                      <a:lumOff val="40000"/>
                    </a:schemeClr>
                  </a:solidFill>
                  <a:prstDash val="solid"/>
                  <a:miter lim="800000"/>
                </a:ln>
                <a:solidFill>
                  <a:srgbClr val="002060"/>
                </a:solidFill>
                <a:latin typeface="微軟正黑體" panose="020B0604030504040204" pitchFamily="34" charset="-120"/>
                <a:ea typeface="微軟正黑體" panose="020B0604030504040204" pitchFamily="34" charset="-120"/>
              </a:endParaRPr>
            </a:p>
          </p:txBody>
        </p:sp>
        <p:pic>
          <p:nvPicPr>
            <p:cNvPr id="39" name="Picture 4" descr="C:\Users\A4566\Desktop\14-01-09-f455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520" t="3753" r="3305" b="2981"/>
            <a:stretch/>
          </p:blipFill>
          <p:spPr bwMode="auto">
            <a:xfrm>
              <a:off x="2915816" y="1700808"/>
              <a:ext cx="4097110" cy="36061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群組 39"/>
          <p:cNvGrpSpPr/>
          <p:nvPr/>
        </p:nvGrpSpPr>
        <p:grpSpPr>
          <a:xfrm>
            <a:off x="5304551" y="1684386"/>
            <a:ext cx="2518845" cy="2538708"/>
            <a:chOff x="449849" y="1396420"/>
            <a:chExt cx="2159566" cy="2176596"/>
          </a:xfrm>
        </p:grpSpPr>
        <p:sp>
          <p:nvSpPr>
            <p:cNvPr id="41" name="矩形 40"/>
            <p:cNvSpPr/>
            <p:nvPr/>
          </p:nvSpPr>
          <p:spPr>
            <a:xfrm>
              <a:off x="449849" y="2865130"/>
              <a:ext cx="2159566" cy="707886"/>
            </a:xfrm>
            <a:prstGeom prst="rect">
              <a:avLst/>
            </a:prstGeom>
            <a:noFill/>
          </p:spPr>
          <p:txBody>
            <a:bodyPr wrap="none" lIns="91440" tIns="45720" rIns="91440" bIns="45720">
              <a:spAutoFit/>
            </a:bodyPr>
            <a:lstStyle/>
            <a:p>
              <a:pPr algn="ctr"/>
              <a:r>
                <a:rPr lang="en-US" altLang="zh-TW" sz="4000" b="1" dirty="0" smtClean="0">
                  <a:ln w="18000">
                    <a:solidFill>
                      <a:schemeClr val="tx2">
                        <a:lumMod val="60000"/>
                        <a:lumOff val="40000"/>
                      </a:schemeClr>
                    </a:solidFill>
                    <a:prstDash val="solid"/>
                    <a:miter lim="800000"/>
                  </a:ln>
                  <a:solidFill>
                    <a:srgbClr val="00206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rPr>
                <a:t>2.</a:t>
              </a:r>
              <a:r>
                <a:rPr lang="zh-TW" altLang="en-US" sz="4000" b="1" dirty="0" smtClean="0">
                  <a:ln w="18000">
                    <a:solidFill>
                      <a:schemeClr val="tx2">
                        <a:lumMod val="60000"/>
                        <a:lumOff val="40000"/>
                      </a:schemeClr>
                    </a:solidFill>
                    <a:prstDash val="solid"/>
                    <a:miter lim="800000"/>
                  </a:ln>
                  <a:solidFill>
                    <a:srgbClr val="00206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rPr>
                <a:t>看明白</a:t>
              </a:r>
              <a:endParaRPr lang="zh-TW" altLang="en-US" sz="4000" b="1" cap="none" spc="0" dirty="0">
                <a:ln w="18000">
                  <a:solidFill>
                    <a:schemeClr val="tx2">
                      <a:lumMod val="60000"/>
                      <a:lumOff val="40000"/>
                    </a:schemeClr>
                  </a:solidFill>
                  <a:prstDash val="solid"/>
                  <a:miter lim="800000"/>
                </a:ln>
                <a:solidFill>
                  <a:srgbClr val="00206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endParaRPr>
            </a:p>
          </p:txBody>
        </p:sp>
        <p:pic>
          <p:nvPicPr>
            <p:cNvPr id="42" name="Picture 5" descr="C:\Users\A4566\Desktop\0DrDiTvdH6.jpe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9188" t="16358" r="8977" b="9907"/>
            <a:stretch/>
          </p:blipFill>
          <p:spPr bwMode="auto">
            <a:xfrm>
              <a:off x="457357" y="1396420"/>
              <a:ext cx="2144552" cy="14095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群組 45"/>
          <p:cNvGrpSpPr/>
          <p:nvPr/>
        </p:nvGrpSpPr>
        <p:grpSpPr>
          <a:xfrm>
            <a:off x="5867357" y="4249679"/>
            <a:ext cx="3276643" cy="2493225"/>
            <a:chOff x="5929199" y="4080981"/>
            <a:chExt cx="3276643" cy="2493225"/>
          </a:xfrm>
        </p:grpSpPr>
        <p:sp>
          <p:nvSpPr>
            <p:cNvPr id="47" name="矩形 46"/>
            <p:cNvSpPr/>
            <p:nvPr/>
          </p:nvSpPr>
          <p:spPr>
            <a:xfrm>
              <a:off x="6370177" y="5866320"/>
              <a:ext cx="2159566" cy="707886"/>
            </a:xfrm>
            <a:prstGeom prst="rect">
              <a:avLst/>
            </a:prstGeom>
            <a:noFill/>
          </p:spPr>
          <p:txBody>
            <a:bodyPr wrap="none" lIns="91440" tIns="45720" rIns="91440" bIns="45720">
              <a:spAutoFit/>
            </a:bodyPr>
            <a:lstStyle/>
            <a:p>
              <a:pPr algn="ctr"/>
              <a:r>
                <a:rPr lang="en-US" altLang="zh-TW" sz="4000" b="1" dirty="0" smtClean="0">
                  <a:ln w="18000">
                    <a:solidFill>
                      <a:schemeClr val="tx2">
                        <a:lumMod val="60000"/>
                        <a:lumOff val="40000"/>
                      </a:schemeClr>
                    </a:solidFill>
                    <a:prstDash val="solid"/>
                    <a:miter lim="800000"/>
                  </a:ln>
                  <a:solidFill>
                    <a:srgbClr val="00206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rPr>
                <a:t>5.</a:t>
              </a:r>
              <a:r>
                <a:rPr lang="zh-TW" altLang="en-US" sz="4000" b="1" dirty="0" smtClean="0">
                  <a:ln w="18000">
                    <a:solidFill>
                      <a:schemeClr val="tx2">
                        <a:lumMod val="60000"/>
                        <a:lumOff val="40000"/>
                      </a:schemeClr>
                    </a:solidFill>
                    <a:prstDash val="solid"/>
                    <a:miter lim="800000"/>
                  </a:ln>
                  <a:solidFill>
                    <a:srgbClr val="00206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rPr>
                <a:t>交朋友</a:t>
              </a:r>
              <a:endParaRPr lang="zh-TW" altLang="en-US" sz="4000" b="1" cap="none" spc="0" dirty="0">
                <a:ln w="18000">
                  <a:solidFill>
                    <a:schemeClr val="tx2">
                      <a:lumMod val="60000"/>
                      <a:lumOff val="40000"/>
                    </a:schemeClr>
                  </a:solidFill>
                  <a:prstDash val="solid"/>
                  <a:miter lim="800000"/>
                </a:ln>
                <a:solidFill>
                  <a:srgbClr val="002060"/>
                </a:solidFill>
                <a:effectLst>
                  <a:outerShdw blurRad="25500" dist="23000" dir="7020000" algn="tl">
                    <a:srgbClr val="000000">
                      <a:alpha val="50000"/>
                    </a:srgbClr>
                  </a:outerShdw>
                </a:effectLst>
                <a:latin typeface="微軟正黑體" panose="020B0604030504040204" pitchFamily="34" charset="-120"/>
                <a:ea typeface="微軟正黑體" panose="020B0604030504040204" pitchFamily="34" charset="-120"/>
              </a:endParaRPr>
            </a:p>
          </p:txBody>
        </p:sp>
        <p:pic>
          <p:nvPicPr>
            <p:cNvPr id="48" name="Picture 2" descr="SpongeBob SquarePants: 5 Times Patrick &amp; SpongeBob Were BFF Goals (&amp; 5  Times They Weren't)"/>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111" l="10000" r="90000"/>
                      </a14:imgEffect>
                    </a14:imgLayer>
                  </a14:imgProps>
                </a:ext>
                <a:ext uri="{28A0092B-C50C-407E-A947-70E740481C1C}">
                  <a14:useLocalDpi xmlns:a14="http://schemas.microsoft.com/office/drawing/2010/main" val="0"/>
                </a:ext>
              </a:extLst>
            </a:blip>
            <a:srcRect/>
            <a:stretch>
              <a:fillRect/>
            </a:stretch>
          </p:blipFill>
          <p:spPr bwMode="auto">
            <a:xfrm>
              <a:off x="5929199" y="4080981"/>
              <a:ext cx="3276643" cy="17245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655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400"/>
                                        <p:tgtEl>
                                          <p:spTgt spid="37"/>
                                        </p:tgtEl>
                                      </p:cBhvr>
                                    </p:animEffect>
                                  </p:childTnLst>
                                </p:cTn>
                              </p:par>
                            </p:childTnLst>
                          </p:cTn>
                        </p:par>
                        <p:par>
                          <p:cTn id="8" fill="hold">
                            <p:stCondLst>
                              <p:cond delay="6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400"/>
                                        <p:tgtEl>
                                          <p:spTgt spid="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400"/>
                                        <p:tgtEl>
                                          <p:spTgt spid="31"/>
                                        </p:tgtEl>
                                      </p:cBhvr>
                                    </p:animEffect>
                                  </p:childTnLst>
                                </p:cTn>
                              </p:par>
                            </p:childTnLst>
                          </p:cTn>
                        </p:par>
                        <p:par>
                          <p:cTn id="16" fill="hold">
                            <p:stCondLst>
                              <p:cond delay="14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400"/>
                                        <p:tgtEl>
                                          <p:spTgt spid="34"/>
                                        </p:tgtEl>
                                      </p:cBhvr>
                                    </p:animEffect>
                                  </p:childTnLst>
                                </p:cTn>
                              </p:par>
                            </p:childTnLst>
                          </p:cTn>
                        </p:par>
                        <p:par>
                          <p:cTn id="20" fill="hold">
                            <p:stCondLst>
                              <p:cond delay="1800"/>
                            </p:stCondLst>
                            <p:childTnLst>
                              <p:par>
                                <p:cTn id="21" presetID="10" presetClass="entr" presetSubtype="0"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4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4566\Desktop\6f2f48_992892407a3240cbbedbe0830cdd83df-mv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38" t="10870" r="7231" b="6419"/>
          <a:stretch/>
        </p:blipFill>
        <p:spPr bwMode="auto">
          <a:xfrm>
            <a:off x="0" y="2010377"/>
            <a:ext cx="5482794" cy="4212405"/>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p:cNvSpPr/>
          <p:nvPr/>
        </p:nvSpPr>
        <p:spPr>
          <a:xfrm>
            <a:off x="0" y="-1"/>
            <a:ext cx="9144000" cy="112474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latin typeface="微軟正黑體" panose="020B0604030504040204" pitchFamily="34" charset="-120"/>
                <a:ea typeface="微軟正黑體" panose="020B0604030504040204" pitchFamily="34" charset="-120"/>
              </a:rPr>
              <a:t>能力一</a:t>
            </a:r>
            <a:r>
              <a:rPr lang="zh-TW" altLang="en-US" sz="4800" b="1" dirty="0" smtClean="0">
                <a:latin typeface="微軟正黑體" panose="020B0604030504040204" pitchFamily="34" charset="-120"/>
                <a:ea typeface="微軟正黑體" panose="020B0604030504040204" pitchFamily="34" charset="-120"/>
              </a:rPr>
              <a:t>：</a:t>
            </a:r>
            <a:r>
              <a:rPr lang="zh-TW" altLang="en-US" sz="4800" b="1" dirty="0" smtClean="0">
                <a:solidFill>
                  <a:srgbClr val="FF0000"/>
                </a:solidFill>
                <a:latin typeface="微軟正黑體" panose="020B0604030504040204" pitchFamily="34" charset="-120"/>
                <a:ea typeface="微軟正黑體" panose="020B0604030504040204" pitchFamily="34" charset="-120"/>
              </a:rPr>
              <a:t>說清楚</a:t>
            </a:r>
            <a:r>
              <a:rPr lang="zh-TW" altLang="en-US" sz="4800" b="1" dirty="0" smtClean="0">
                <a:latin typeface="微軟正黑體" panose="020B0604030504040204" pitchFamily="34" charset="-120"/>
                <a:ea typeface="微軟正黑體" panose="020B0604030504040204" pitchFamily="34" charset="-120"/>
              </a:rPr>
              <a:t>自己的身體狀況</a:t>
            </a:r>
            <a:endParaRPr lang="zh-TW" altLang="en-US" sz="4800" b="1" dirty="0">
              <a:latin typeface="微軟正黑體" panose="020B0604030504040204" pitchFamily="34" charset="-120"/>
              <a:ea typeface="微軟正黑體" panose="020B0604030504040204" pitchFamily="34" charset="-120"/>
            </a:endParaRPr>
          </a:p>
        </p:txBody>
      </p:sp>
      <p:sp>
        <p:nvSpPr>
          <p:cNvPr id="5" name="圓角矩形 4"/>
          <p:cNvSpPr/>
          <p:nvPr/>
        </p:nvSpPr>
        <p:spPr>
          <a:xfrm>
            <a:off x="5497741" y="1531529"/>
            <a:ext cx="3324967" cy="1152128"/>
          </a:xfrm>
          <a:prstGeom prst="roundRe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lumMod val="95000"/>
                    <a:lumOff val="5000"/>
                  </a:schemeClr>
                </a:solidFill>
                <a:latin typeface="微軟正黑體" panose="020B0604030504040204" pitchFamily="34" charset="-120"/>
                <a:ea typeface="微軟正黑體" panose="020B0604030504040204" pitchFamily="34" charset="-120"/>
              </a:rPr>
              <a:t>陳述自己的症狀</a:t>
            </a:r>
            <a:endParaRPr lang="zh-TW" altLang="en-US" sz="3200" b="1"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27" name="圓角矩形 26"/>
          <p:cNvSpPr/>
          <p:nvPr/>
        </p:nvSpPr>
        <p:spPr>
          <a:xfrm>
            <a:off x="5497741" y="2818322"/>
            <a:ext cx="3324967" cy="1152128"/>
          </a:xfrm>
          <a:prstGeom prst="roundRe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lumMod val="95000"/>
                    <a:lumOff val="5000"/>
                  </a:schemeClr>
                </a:solidFill>
                <a:latin typeface="微軟正黑體" panose="020B0604030504040204" pitchFamily="34" charset="-120"/>
                <a:ea typeface="微軟正黑體" panose="020B0604030504040204" pitchFamily="34" charset="-120"/>
              </a:rPr>
              <a:t>疾病病史</a:t>
            </a:r>
            <a:endParaRPr lang="zh-TW" altLang="en-US" sz="3200" b="1"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sp>
        <p:nvSpPr>
          <p:cNvPr id="28" name="圓角矩形 27"/>
          <p:cNvSpPr/>
          <p:nvPr/>
        </p:nvSpPr>
        <p:spPr>
          <a:xfrm>
            <a:off x="5497741" y="4105115"/>
            <a:ext cx="3324967" cy="1152128"/>
          </a:xfrm>
          <a:prstGeom prst="roundRe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chemeClr val="tx1">
                    <a:lumMod val="95000"/>
                    <a:lumOff val="5000"/>
                  </a:schemeClr>
                </a:solidFill>
                <a:latin typeface="微軟正黑體" panose="020B0604030504040204" pitchFamily="34" charset="-120"/>
                <a:ea typeface="微軟正黑體" panose="020B0604030504040204" pitchFamily="34" charset="-120"/>
              </a:rPr>
              <a:t>個人特殊狀況</a:t>
            </a:r>
          </a:p>
        </p:txBody>
      </p:sp>
      <p:sp>
        <p:nvSpPr>
          <p:cNvPr id="29" name="圓角矩形 28"/>
          <p:cNvSpPr/>
          <p:nvPr/>
        </p:nvSpPr>
        <p:spPr>
          <a:xfrm>
            <a:off x="5497741" y="5391908"/>
            <a:ext cx="3324967" cy="1152128"/>
          </a:xfrm>
          <a:prstGeom prst="roundRect">
            <a:avLst/>
          </a:prstGeom>
          <a:noFill/>
          <a:ln w="762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lumMod val="95000"/>
                    <a:lumOff val="5000"/>
                  </a:schemeClr>
                </a:solidFill>
                <a:latin typeface="微軟正黑體" panose="020B0604030504040204" pitchFamily="34" charset="-120"/>
                <a:ea typeface="微軟正黑體" panose="020B0604030504040204" pitchFamily="34" charset="-120"/>
              </a:rPr>
              <a:t>正在使用的藥品</a:t>
            </a:r>
            <a:endParaRPr lang="zh-TW" altLang="en-US" sz="3200" b="1"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35085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an Reading Drug Labels"/>
          <p:cNvPicPr>
            <a:picLocks noChangeAspect="1" noChangeArrowheads="1"/>
          </p:cNvPicPr>
          <p:nvPr/>
        </p:nvPicPr>
        <p:blipFill rotWithShape="1">
          <a:blip r:embed="rId3">
            <a:extLst>
              <a:ext uri="{28A0092B-C50C-407E-A947-70E740481C1C}">
                <a14:useLocalDpi xmlns:a14="http://schemas.microsoft.com/office/drawing/2010/main" val="0"/>
              </a:ext>
            </a:extLst>
          </a:blip>
          <a:srcRect l="9078" r="13766"/>
          <a:stretch/>
        </p:blipFill>
        <p:spPr bwMode="auto">
          <a:xfrm>
            <a:off x="-29156" y="870807"/>
            <a:ext cx="9281273" cy="6014577"/>
          </a:xfrm>
          <a:prstGeom prst="rect">
            <a:avLst/>
          </a:prstGeom>
          <a:noFill/>
          <a:extLst>
            <a:ext uri="{909E8E84-426E-40DD-AFC4-6F175D3DCCD1}">
              <a14:hiddenFill xmlns:a14="http://schemas.microsoft.com/office/drawing/2010/main">
                <a:solidFill>
                  <a:srgbClr val="FFFFFF"/>
                </a:solidFill>
              </a14:hiddenFill>
            </a:ext>
          </a:extLst>
        </p:spPr>
      </p:pic>
      <p:sp>
        <p:nvSpPr>
          <p:cNvPr id="27" name="矩形 26"/>
          <p:cNvSpPr/>
          <p:nvPr/>
        </p:nvSpPr>
        <p:spPr>
          <a:xfrm>
            <a:off x="0" y="-1"/>
            <a:ext cx="9144000" cy="90872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smtClean="0">
                <a:latin typeface="微軟正黑體" panose="020B0604030504040204" pitchFamily="34" charset="-120"/>
                <a:ea typeface="微軟正黑體" panose="020B0604030504040204" pitchFamily="34" charset="-120"/>
              </a:rPr>
              <a:t>能力二：</a:t>
            </a:r>
            <a:r>
              <a:rPr lang="zh-TW" altLang="en-US" sz="4800" b="1" dirty="0" smtClean="0">
                <a:solidFill>
                  <a:srgbClr val="FF0000"/>
                </a:solidFill>
                <a:latin typeface="微軟正黑體" panose="020B0604030504040204" pitchFamily="34" charset="-120"/>
                <a:ea typeface="微軟正黑體" panose="020B0604030504040204" pitchFamily="34" charset="-120"/>
              </a:rPr>
              <a:t>看明白</a:t>
            </a:r>
            <a:r>
              <a:rPr lang="zh-TW" altLang="en-US" sz="4800" b="1" dirty="0" smtClean="0">
                <a:latin typeface="微軟正黑體" panose="020B0604030504040204" pitchFamily="34" charset="-120"/>
                <a:ea typeface="微軟正黑體" panose="020B0604030504040204" pitchFamily="34" charset="-120"/>
              </a:rPr>
              <a:t>藥品標示</a:t>
            </a:r>
            <a:endParaRPr lang="zh-TW" altLang="en-US" sz="4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77328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1533" cy="98072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latin typeface="微軟正黑體" panose="020B0604030504040204" pitchFamily="34" charset="-120"/>
                <a:ea typeface="微軟正黑體" panose="020B0604030504040204" pitchFamily="34" charset="-120"/>
              </a:rPr>
              <a:t>能力三</a:t>
            </a:r>
            <a:r>
              <a:rPr lang="zh-TW" altLang="en-US" sz="4800" b="1" dirty="0" smtClean="0">
                <a:latin typeface="微軟正黑體" panose="020B0604030504040204" pitchFamily="34" charset="-120"/>
                <a:ea typeface="微軟正黑體" panose="020B0604030504040204" pitchFamily="34" charset="-120"/>
              </a:rPr>
              <a:t>：</a:t>
            </a:r>
            <a:r>
              <a:rPr lang="zh-TW" altLang="en-US" sz="4800" b="1" dirty="0" smtClean="0">
                <a:solidFill>
                  <a:srgbClr val="FF0000"/>
                </a:solidFill>
                <a:latin typeface="微軟正黑體" panose="020B0604030504040204" pitchFamily="34" charset="-120"/>
                <a:ea typeface="微軟正黑體" panose="020B0604030504040204" pitchFamily="34" charset="-120"/>
              </a:rPr>
              <a:t>正確</a:t>
            </a:r>
            <a:r>
              <a:rPr lang="zh-TW" altLang="en-US" sz="4800" b="1" dirty="0" smtClean="0">
                <a:latin typeface="微軟正黑體" panose="020B0604030504040204" pitchFamily="34" charset="-120"/>
                <a:ea typeface="微軟正黑體" panose="020B0604030504040204" pitchFamily="34" charset="-120"/>
              </a:rPr>
              <a:t>用藥時間與方式</a:t>
            </a:r>
            <a:endParaRPr lang="zh-TW" altLang="en-US" sz="4800" b="1" dirty="0">
              <a:latin typeface="微軟正黑體" panose="020B0604030504040204" pitchFamily="34" charset="-120"/>
              <a:ea typeface="微軟正黑體" panose="020B0604030504040204" pitchFamily="34" charset="-120"/>
            </a:endParaRPr>
          </a:p>
        </p:txBody>
      </p:sp>
      <p:sp>
        <p:nvSpPr>
          <p:cNvPr id="2" name="AutoShape 8" descr="Medication reminder fotos de stock, imágenes de Medication reminder sin  royalties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4" name="圖片 3"/>
          <p:cNvPicPr>
            <a:picLocks noChangeAspect="1"/>
          </p:cNvPicPr>
          <p:nvPr/>
        </p:nvPicPr>
        <p:blipFill>
          <a:blip r:embed="rId3"/>
          <a:stretch>
            <a:fillRect/>
          </a:stretch>
        </p:blipFill>
        <p:spPr>
          <a:xfrm>
            <a:off x="-1" y="980726"/>
            <a:ext cx="9141533" cy="6101249"/>
          </a:xfrm>
          <a:prstGeom prst="rect">
            <a:avLst/>
          </a:prstGeom>
        </p:spPr>
      </p:pic>
    </p:spTree>
    <p:extLst>
      <p:ext uri="{BB962C8B-B14F-4D97-AF65-F5344CB8AC3E}">
        <p14:creationId xmlns:p14="http://schemas.microsoft.com/office/powerpoint/2010/main" val="2857581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t="1415" r="18855"/>
          <a:stretch/>
        </p:blipFill>
        <p:spPr>
          <a:xfrm>
            <a:off x="0" y="0"/>
            <a:ext cx="9144000" cy="6882562"/>
          </a:xfrm>
          <a:prstGeom prst="rect">
            <a:avLst/>
          </a:prstGeom>
        </p:spPr>
      </p:pic>
      <p:sp>
        <p:nvSpPr>
          <p:cNvPr id="4" name="矩形 3"/>
          <p:cNvSpPr/>
          <p:nvPr/>
        </p:nvSpPr>
        <p:spPr>
          <a:xfrm>
            <a:off x="-109330" y="5313739"/>
            <a:ext cx="9362661" cy="112474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a:latin typeface="微軟正黑體" panose="020B0604030504040204" pitchFamily="34" charset="-120"/>
                <a:ea typeface="微軟正黑體" panose="020B0604030504040204" pitchFamily="34" charset="-120"/>
              </a:rPr>
              <a:t>能力四：</a:t>
            </a:r>
            <a:r>
              <a:rPr lang="zh-TW" altLang="en-US" sz="5400" b="1" dirty="0">
                <a:solidFill>
                  <a:srgbClr val="FFA3A3"/>
                </a:solidFill>
                <a:latin typeface="微軟正黑體" panose="020B0604030504040204" pitchFamily="34" charset="-120"/>
                <a:ea typeface="微軟正黑體" panose="020B0604030504040204" pitchFamily="34" charset="-120"/>
              </a:rPr>
              <a:t>愛</a:t>
            </a:r>
            <a:r>
              <a:rPr lang="zh-TW" altLang="en-US" sz="5400" b="1" dirty="0" smtClean="0">
                <a:solidFill>
                  <a:srgbClr val="FFA3A3"/>
                </a:solidFill>
                <a:latin typeface="微軟正黑體" panose="020B0604030504040204" pitchFamily="34" charset="-120"/>
                <a:ea typeface="微軟正黑體" panose="020B0604030504040204" pitchFamily="34" charset="-120"/>
              </a:rPr>
              <a:t>自己</a:t>
            </a:r>
            <a:r>
              <a:rPr lang="zh-TW" altLang="en-US" sz="5400" b="1" dirty="0" smtClean="0">
                <a:latin typeface="微軟正黑體" panose="020B0604030504040204" pitchFamily="34" charset="-120"/>
                <a:ea typeface="微軟正黑體" panose="020B0604030504040204" pitchFamily="34" charset="-120"/>
              </a:rPr>
              <a:t>做</a:t>
            </a:r>
            <a:r>
              <a:rPr lang="zh-TW" altLang="en-US" sz="5400" b="1" dirty="0">
                <a:latin typeface="微軟正黑體" panose="020B0604030504040204" pitchFamily="34" charset="-120"/>
                <a:ea typeface="微軟正黑體" panose="020B0604030504040204" pitchFamily="34" charset="-120"/>
              </a:rPr>
              <a:t>身體的主人</a:t>
            </a:r>
          </a:p>
        </p:txBody>
      </p:sp>
    </p:spTree>
    <p:extLst>
      <p:ext uri="{BB962C8B-B14F-4D97-AF65-F5344CB8AC3E}">
        <p14:creationId xmlns:p14="http://schemas.microsoft.com/office/powerpoint/2010/main" val="5441589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用藥安全\朋友.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80728"/>
            <a:ext cx="9144000" cy="5877272"/>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0" y="0"/>
            <a:ext cx="9144000" cy="112474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a:latin typeface="微軟正黑體" panose="020B0604030504040204" pitchFamily="34" charset="-120"/>
                <a:ea typeface="微軟正黑體" panose="020B0604030504040204" pitchFamily="34" charset="-120"/>
              </a:rPr>
              <a:t>能力五：與醫師、藥師做朋友</a:t>
            </a:r>
          </a:p>
        </p:txBody>
      </p:sp>
    </p:spTree>
    <p:extLst>
      <p:ext uri="{BB962C8B-B14F-4D97-AF65-F5344CB8AC3E}">
        <p14:creationId xmlns:p14="http://schemas.microsoft.com/office/powerpoint/2010/main" val="3469521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355976" y="1055211"/>
            <a:ext cx="4104456" cy="1569660"/>
          </a:xfrm>
          <a:prstGeom prst="rect">
            <a:avLst/>
          </a:prstGeom>
        </p:spPr>
        <p:txBody>
          <a:bodyPr wrap="square">
            <a:spAutoFit/>
          </a:bodyPr>
          <a:lstStyle/>
          <a:p>
            <a:pPr lvl="0" algn="dist"/>
            <a:r>
              <a:rPr lang="zh-TW" altLang="en-US" sz="9600" b="1" dirty="0">
                <a:solidFill>
                  <a:prstClr val="black">
                    <a:lumMod val="85000"/>
                    <a:lumOff val="1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您</a:t>
            </a:r>
            <a:r>
              <a:rPr lang="zh-TW" altLang="en-US" sz="9600" b="1" dirty="0" smtClean="0">
                <a:solidFill>
                  <a:prstClr val="black">
                    <a:lumMod val="85000"/>
                    <a:lumOff val="1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健康</a:t>
            </a:r>
            <a:endParaRPr lang="en-US" altLang="zh-TW" sz="9600" b="1" dirty="0" smtClean="0">
              <a:solidFill>
                <a:prstClr val="black">
                  <a:lumMod val="85000"/>
                  <a:lumOff val="1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0" y="131882"/>
            <a:ext cx="4876800" cy="6523405"/>
            <a:chOff x="0" y="131882"/>
            <a:chExt cx="4876800" cy="6523405"/>
          </a:xfrm>
          <a:effectLst>
            <a:outerShdw blurRad="50800" dist="38100" dir="2700000" algn="tl" rotWithShape="0">
              <a:prstClr val="black">
                <a:alpha val="40000"/>
              </a:prstClr>
            </a:outerShdw>
          </a:effectLst>
        </p:grpSpPr>
        <p:pic>
          <p:nvPicPr>
            <p:cNvPr id="1026" name="Picture 2" descr="Pills - Free healthcare and medical ic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8486"/>
              <a:ext cx="4876800" cy="487680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rot="20772344">
              <a:off x="1096034" y="131882"/>
              <a:ext cx="2684732" cy="3293209"/>
            </a:xfrm>
            <a:prstGeom prst="rect">
              <a:avLst/>
            </a:prstGeom>
            <a:noFill/>
            <a:ln>
              <a:noFill/>
            </a:ln>
          </p:spPr>
          <p:txBody>
            <a:bodyPr wrap="square" rtlCol="0">
              <a:spAutoFit/>
            </a:bodyPr>
            <a:lstStyle>
              <a:defPPr>
                <a:defRPr lang="zh-TW"/>
              </a:defPPr>
              <a:lvl1pPr>
                <a:defRPr sz="8000" b="1">
                  <a:ln>
                    <a:solidFill>
                      <a:schemeClr val="bg1">
                        <a:lumMod val="65000"/>
                      </a:schemeClr>
                    </a:solidFill>
                  </a:ln>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defRPr>
              </a:lvl1pPr>
            </a:lstStyle>
            <a:p>
              <a:r>
                <a:rPr lang="zh-TW" altLang="en-US" sz="20800" dirty="0" smtClean="0">
                  <a:ln>
                    <a:solidFill>
                      <a:schemeClr val="tx1"/>
                    </a:solidFill>
                  </a:ln>
                  <a:solidFill>
                    <a:schemeClr val="tx1">
                      <a:lumMod val="95000"/>
                      <a:lumOff val="5000"/>
                    </a:schemeClr>
                  </a:solidFill>
                </a:rPr>
                <a:t>藥</a:t>
              </a:r>
              <a:endParaRPr lang="zh-TW" altLang="en-US" sz="20800" dirty="0">
                <a:ln>
                  <a:solidFill>
                    <a:schemeClr val="tx1"/>
                  </a:solidFill>
                </a:ln>
                <a:solidFill>
                  <a:schemeClr val="tx1">
                    <a:lumMod val="95000"/>
                    <a:lumOff val="5000"/>
                  </a:schemeClr>
                </a:solidFill>
              </a:endParaRPr>
            </a:p>
          </p:txBody>
        </p:sp>
      </p:grpSp>
      <p:sp>
        <p:nvSpPr>
          <p:cNvPr id="8" name="文字方塊 7"/>
          <p:cNvSpPr txBox="1"/>
          <p:nvPr/>
        </p:nvSpPr>
        <p:spPr>
          <a:xfrm>
            <a:off x="5220072" y="4869160"/>
            <a:ext cx="3240360" cy="1446550"/>
          </a:xfrm>
          <a:prstGeom prst="rect">
            <a:avLst/>
          </a:prstGeom>
          <a:noFill/>
        </p:spPr>
        <p:txBody>
          <a:bodyPr wrap="square" rtlCol="0">
            <a:spAutoFit/>
          </a:bodyPr>
          <a:lstStyle/>
          <a:p>
            <a:r>
              <a:rPr lang="zh-TW" altLang="en-US" sz="4000" b="1" dirty="0">
                <a:solidFill>
                  <a:schemeClr val="tx1">
                    <a:lumMod val="75000"/>
                    <a:lumOff val="25000"/>
                  </a:schemeClr>
                </a:solidFill>
                <a:latin typeface="微軟正黑體" panose="020B0604030504040204" pitchFamily="34" charset="-120"/>
                <a:ea typeface="微軟正黑體" panose="020B0604030504040204" pitchFamily="34" charset="-120"/>
              </a:rPr>
              <a:t>用藥</a:t>
            </a:r>
            <a:r>
              <a:rPr lang="zh-TW" altLang="en-US" sz="4000" b="1" dirty="0" smtClean="0">
                <a:solidFill>
                  <a:schemeClr val="tx1">
                    <a:lumMod val="75000"/>
                    <a:lumOff val="25000"/>
                  </a:schemeClr>
                </a:solidFill>
                <a:latin typeface="微軟正黑體" panose="020B0604030504040204" pitchFamily="34" charset="-120"/>
                <a:ea typeface="微軟正黑體" panose="020B0604030504040204" pitchFamily="34" charset="-120"/>
              </a:rPr>
              <a:t>安全宣導 </a:t>
            </a:r>
            <a:endParaRPr lang="en-US" altLang="zh-TW" sz="40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50000"/>
              </a:lnSpc>
            </a:pPr>
            <a:r>
              <a:rPr lang="zh-TW" altLang="en-US" sz="3200" b="1" dirty="0" smtClean="0">
                <a:solidFill>
                  <a:schemeClr val="tx1">
                    <a:lumMod val="75000"/>
                    <a:lumOff val="25000"/>
                  </a:schemeClr>
                </a:solidFill>
                <a:latin typeface="微軟正黑體" panose="020B0604030504040204" pitchFamily="34" charset="-120"/>
                <a:ea typeface="微軟正黑體" panose="020B0604030504040204" pitchFamily="34" charset="-120"/>
              </a:rPr>
              <a:t>蕭秝芸 藥師</a:t>
            </a:r>
            <a:endPar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26747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1266" name="Picture 2" descr="E:\用藥安全\讚.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35496" y="260648"/>
            <a:ext cx="9143999" cy="1246495"/>
          </a:xfrm>
          <a:prstGeom prst="rect">
            <a:avLst/>
          </a:prstGeom>
          <a:noFill/>
        </p:spPr>
        <p:txBody>
          <a:bodyPr wrap="square" rtlCol="0">
            <a:spAutoFit/>
          </a:bodyPr>
          <a:lstStyle/>
          <a:p>
            <a:r>
              <a:rPr lang="zh-TW" altLang="en-US" sz="6000" b="1" dirty="0" smtClean="0">
                <a:solidFill>
                  <a:schemeClr val="bg1"/>
                </a:solidFill>
                <a:latin typeface="微軟正黑體" panose="020B0604030504040204" pitchFamily="34" charset="-120"/>
                <a:ea typeface="微軟正黑體" panose="020B0604030504040204" pitchFamily="34" charset="-120"/>
              </a:rPr>
              <a:t>生病找</a:t>
            </a:r>
            <a:r>
              <a:rPr lang="zh-TW" altLang="en-US" sz="7500" b="1" dirty="0" smtClean="0">
                <a:solidFill>
                  <a:schemeClr val="bg1"/>
                </a:solidFill>
                <a:latin typeface="微軟正黑體" panose="020B0604030504040204" pitchFamily="34" charset="-120"/>
                <a:ea typeface="微軟正黑體" panose="020B0604030504040204" pitchFamily="34" charset="-120"/>
              </a:rPr>
              <a:t>醫師</a:t>
            </a:r>
            <a:r>
              <a:rPr lang="zh-TW" altLang="en-US" sz="6000" b="1" dirty="0" smtClean="0">
                <a:solidFill>
                  <a:schemeClr val="bg1"/>
                </a:solidFill>
                <a:latin typeface="微軟正黑體" panose="020B0604030504040204" pitchFamily="34" charset="-120"/>
                <a:ea typeface="微軟正黑體" panose="020B0604030504040204" pitchFamily="34" charset="-120"/>
              </a:rPr>
              <a:t>  用藥找</a:t>
            </a:r>
            <a:r>
              <a:rPr lang="zh-TW" altLang="en-US" sz="7500" b="1" dirty="0" smtClean="0">
                <a:solidFill>
                  <a:schemeClr val="bg1"/>
                </a:solidFill>
                <a:latin typeface="微軟正黑體" panose="020B0604030504040204" pitchFamily="34" charset="-120"/>
                <a:ea typeface="微軟正黑體" panose="020B0604030504040204" pitchFamily="34" charset="-120"/>
              </a:rPr>
              <a:t>藥師</a:t>
            </a:r>
            <a:endParaRPr lang="zh-TW" altLang="en-US" sz="75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62088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臺北市北投區健康服務中心-最新消息-「用藥安全五大核心能力」-宣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04664"/>
            <a:ext cx="6048672" cy="594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788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016" y="2492896"/>
            <a:ext cx="9144000" cy="1412776"/>
          </a:xfrm>
          <a:prstGeom prst="rect">
            <a:avLst/>
          </a:prstGeom>
          <a:noFill/>
          <a:ln w="12700" cap="flat" cmpd="sng" algn="ctr">
            <a:noFill/>
            <a:prstDash val="solid"/>
            <a:miter lim="800000"/>
          </a:ln>
          <a:effectLst/>
        </p:spPr>
        <p:txBody>
          <a:bodyPr rtlCol="0" anchor="ctr"/>
          <a:lstStyle/>
          <a:p>
            <a:pPr lvl="0" algn="ctr">
              <a:lnSpc>
                <a:spcPct val="150000"/>
              </a:lnSpc>
            </a:pPr>
            <a:r>
              <a:rPr lang="zh-TW" altLang="en-US" sz="96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rPr>
              <a:t>廢棄藥品</a:t>
            </a:r>
            <a:r>
              <a:rPr lang="en-US" altLang="zh-TW" sz="96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rPr>
              <a:t/>
            </a:r>
            <a:br>
              <a:rPr lang="en-US" altLang="zh-TW" sz="96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rPr>
            </a:br>
            <a:r>
              <a:rPr lang="zh-TW" altLang="en-US" sz="96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rPr>
              <a:t>怎麼丟</a:t>
            </a:r>
            <a:r>
              <a:rPr lang="en-US" altLang="zh-TW" sz="96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rPr>
              <a:t>?</a:t>
            </a:r>
            <a:endParaRPr lang="en-US" altLang="zh-TW" sz="9600" b="1" kern="0" dirty="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endParaRPr>
          </a:p>
        </p:txBody>
      </p:sp>
    </p:spTree>
    <p:extLst>
      <p:ext uri="{BB962C8B-B14F-4D97-AF65-F5344CB8AC3E}">
        <p14:creationId xmlns:p14="http://schemas.microsoft.com/office/powerpoint/2010/main" val="4199957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017" y="1"/>
            <a:ext cx="9166443" cy="14127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8000" b="1" dirty="0" smtClean="0">
                <a:solidFill>
                  <a:prstClr val="white"/>
                </a:solidFill>
                <a:effectLst>
                  <a:outerShdw blurRad="38100" dist="38100" dir="2700000" algn="tl">
                    <a:srgbClr val="000000">
                      <a:alpha val="43137"/>
                    </a:srgbClr>
                  </a:outerShdw>
                </a:effectLst>
                <a:latin typeface="微軟正黑體" panose="020B0604030504040204" pitchFamily="34" charset="-120"/>
              </a:rPr>
              <a:t>廢棄藥品</a:t>
            </a:r>
            <a:r>
              <a:rPr lang="zh-TW" altLang="en-US" sz="8000" b="1" dirty="0">
                <a:solidFill>
                  <a:prstClr val="white"/>
                </a:solidFill>
                <a:effectLst>
                  <a:outerShdw blurRad="38100" dist="38100" dir="2700000" algn="tl">
                    <a:srgbClr val="000000">
                      <a:alpha val="43137"/>
                    </a:srgbClr>
                  </a:outerShdw>
                </a:effectLst>
                <a:latin typeface="微軟正黑體" panose="020B0604030504040204" pitchFamily="34" charset="-120"/>
              </a:rPr>
              <a:t>處理</a:t>
            </a:r>
          </a:p>
        </p:txBody>
      </p:sp>
      <p:pic>
        <p:nvPicPr>
          <p:cNvPr id="13314" name="Picture 2" descr="廢棄藥物處理方法"/>
          <p:cNvPicPr>
            <a:picLocks noChangeAspect="1" noChangeArrowheads="1"/>
          </p:cNvPicPr>
          <p:nvPr/>
        </p:nvPicPr>
        <p:blipFill rotWithShape="1">
          <a:blip r:embed="rId3">
            <a:extLst>
              <a:ext uri="{28A0092B-C50C-407E-A947-70E740481C1C}">
                <a14:useLocalDpi xmlns:a14="http://schemas.microsoft.com/office/drawing/2010/main" val="0"/>
              </a:ext>
            </a:extLst>
          </a:blip>
          <a:srcRect t="30240" r="34699"/>
          <a:stretch/>
        </p:blipFill>
        <p:spPr bwMode="auto">
          <a:xfrm>
            <a:off x="465748" y="1628800"/>
            <a:ext cx="8208912" cy="4904025"/>
          </a:xfrm>
          <a:prstGeom prst="rect">
            <a:avLst/>
          </a:prstGeom>
          <a:noFill/>
          <a:extLst>
            <a:ext uri="{909E8E84-426E-40DD-AFC4-6F175D3DCCD1}">
              <a14:hiddenFill xmlns:a14="http://schemas.microsoft.com/office/drawing/2010/main">
                <a:solidFill>
                  <a:srgbClr val="FFFFFF"/>
                </a:solidFill>
              </a14:hiddenFill>
            </a:ext>
          </a:extLst>
        </p:spPr>
      </p:pic>
      <p:sp>
        <p:nvSpPr>
          <p:cNvPr id="2" name="圓角矩形 1"/>
          <p:cNvSpPr/>
          <p:nvPr/>
        </p:nvSpPr>
        <p:spPr>
          <a:xfrm>
            <a:off x="683568" y="1736812"/>
            <a:ext cx="2880320" cy="936104"/>
          </a:xfrm>
          <a:prstGeom prst="roundRect">
            <a:avLst/>
          </a:prstGeom>
          <a:solidFill>
            <a:srgbClr val="FDC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tx1">
                    <a:lumMod val="85000"/>
                    <a:lumOff val="15000"/>
                  </a:schemeClr>
                </a:solidFill>
                <a:effectLst>
                  <a:outerShdw blurRad="38100" dist="38100" dir="2700000" algn="tl">
                    <a:srgbClr val="000000">
                      <a:alpha val="43137"/>
                    </a:srgbClr>
                  </a:outerShdw>
                </a:effectLst>
              </a:rPr>
              <a:t>  感冒藥、成藥、一般處方藥</a:t>
            </a:r>
            <a:endParaRPr lang="zh-TW" altLang="en-US" sz="2800" b="1" dirty="0">
              <a:solidFill>
                <a:schemeClr val="tx1">
                  <a:lumMod val="85000"/>
                  <a:lumOff val="15000"/>
                </a:schemeClr>
              </a:solidFill>
              <a:effectLst>
                <a:outerShdw blurRad="38100" dist="38100" dir="2700000" algn="tl">
                  <a:srgbClr val="000000">
                    <a:alpha val="43137"/>
                  </a:srgbClr>
                </a:outerShdw>
              </a:effectLst>
            </a:endParaRPr>
          </a:p>
        </p:txBody>
      </p:sp>
      <p:sp>
        <p:nvSpPr>
          <p:cNvPr id="6" name="圓角矩形 5"/>
          <p:cNvSpPr/>
          <p:nvPr/>
        </p:nvSpPr>
        <p:spPr>
          <a:xfrm>
            <a:off x="6084168" y="1736812"/>
            <a:ext cx="2448272" cy="936104"/>
          </a:xfrm>
          <a:prstGeom prst="roundRect">
            <a:avLst/>
          </a:prstGeom>
          <a:solidFill>
            <a:srgbClr val="FDC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tx1">
                    <a:lumMod val="85000"/>
                    <a:lumOff val="15000"/>
                  </a:schemeClr>
                </a:solidFill>
                <a:effectLst>
                  <a:outerShdw blurRad="38100" dist="38100" dir="2700000" algn="tl">
                    <a:srgbClr val="000000">
                      <a:alpha val="43137"/>
                    </a:srgbClr>
                  </a:outerShdw>
                </a:effectLst>
              </a:rPr>
              <a:t>液態廢棄藥品</a:t>
            </a:r>
            <a:endParaRPr lang="en-US" altLang="zh-TW" sz="2800" b="1" dirty="0" smtClean="0">
              <a:solidFill>
                <a:schemeClr val="tx1">
                  <a:lumMod val="85000"/>
                  <a:lumOff val="15000"/>
                </a:schemeClr>
              </a:solidFill>
              <a:effectLst>
                <a:outerShdw blurRad="38100" dist="38100" dir="2700000" algn="tl">
                  <a:srgbClr val="000000">
                    <a:alpha val="43137"/>
                  </a:srgbClr>
                </a:outerShdw>
              </a:effectLst>
            </a:endParaRPr>
          </a:p>
          <a:p>
            <a:pPr algn="ctr"/>
            <a:r>
              <a:rPr lang="zh-TW" altLang="en-US" sz="2400" b="1" dirty="0">
                <a:solidFill>
                  <a:schemeClr val="tx1">
                    <a:lumMod val="85000"/>
                    <a:lumOff val="15000"/>
                  </a:schemeClr>
                </a:solidFill>
                <a:effectLst>
                  <a:outerShdw blurRad="38100" dist="38100" dir="2700000" algn="tl">
                    <a:srgbClr val="000000">
                      <a:alpha val="43137"/>
                    </a:srgbClr>
                  </a:outerShdw>
                </a:effectLst>
              </a:rPr>
              <a:t>感冒</a:t>
            </a:r>
            <a:r>
              <a:rPr lang="zh-TW" altLang="en-US" sz="2400" b="1" dirty="0" smtClean="0">
                <a:solidFill>
                  <a:schemeClr val="tx1">
                    <a:lumMod val="85000"/>
                    <a:lumOff val="15000"/>
                  </a:schemeClr>
                </a:solidFill>
                <a:effectLst>
                  <a:outerShdw blurRad="38100" dist="38100" dir="2700000" algn="tl">
                    <a:srgbClr val="000000">
                      <a:alpha val="43137"/>
                    </a:srgbClr>
                  </a:outerShdw>
                </a:effectLst>
              </a:rPr>
              <a:t>糖漿、藥水</a:t>
            </a:r>
            <a:endParaRPr lang="zh-TW" altLang="en-US" sz="2800" b="1" dirty="0">
              <a:solidFill>
                <a:schemeClr val="tx1">
                  <a:lumMod val="85000"/>
                  <a:lumOff val="1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5310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17" y="1"/>
            <a:ext cx="9166443" cy="14127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8000" b="1" dirty="0" smtClean="0">
                <a:solidFill>
                  <a:prstClr val="white"/>
                </a:solidFill>
                <a:effectLst>
                  <a:outerShdw blurRad="38100" dist="38100" dir="2700000" algn="tl">
                    <a:srgbClr val="000000">
                      <a:alpha val="43137"/>
                    </a:srgbClr>
                  </a:outerShdw>
                </a:effectLst>
                <a:latin typeface="微軟正黑體" panose="020B0604030504040204" pitchFamily="34" charset="-120"/>
              </a:rPr>
              <a:t>五類藥品請注意</a:t>
            </a:r>
            <a:endParaRPr lang="zh-TW" altLang="en-US" sz="8000" b="1" dirty="0">
              <a:solidFill>
                <a:prstClr val="white"/>
              </a:solidFill>
              <a:effectLst>
                <a:outerShdw blurRad="38100" dist="38100" dir="2700000" algn="tl">
                  <a:srgbClr val="000000">
                    <a:alpha val="43137"/>
                  </a:srgbClr>
                </a:outerShdw>
              </a:effectLst>
              <a:latin typeface="微軟正黑體" panose="020B0604030504040204" pitchFamily="34" charset="-120"/>
            </a:endParaRPr>
          </a:p>
        </p:txBody>
      </p:sp>
      <p:grpSp>
        <p:nvGrpSpPr>
          <p:cNvPr id="3" name="群組 2"/>
          <p:cNvGrpSpPr/>
          <p:nvPr/>
        </p:nvGrpSpPr>
        <p:grpSpPr>
          <a:xfrm>
            <a:off x="554244" y="1811896"/>
            <a:ext cx="1800000" cy="2440890"/>
            <a:chOff x="942096" y="1780393"/>
            <a:chExt cx="1800000" cy="2440890"/>
          </a:xfrm>
        </p:grpSpPr>
        <p:pic>
          <p:nvPicPr>
            <p:cNvPr id="4" name="Picture 2" descr="Antibiotic - Free healthcare and medical ic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096" y="1780393"/>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211154" y="3698063"/>
              <a:ext cx="1261884" cy="523220"/>
            </a:xfrm>
            <a:prstGeom prst="rect">
              <a:avLst/>
            </a:prstGeom>
          </p:spPr>
          <p:txBody>
            <a:bodyPr wrap="none">
              <a:spAutoFit/>
            </a:bodyPr>
            <a:lstStyle/>
            <a:p>
              <a:r>
                <a:rPr lang="zh-TW" altLang="en-US" sz="2800" b="1" dirty="0"/>
                <a:t>抗生素</a:t>
              </a:r>
            </a:p>
          </p:txBody>
        </p:sp>
      </p:grpSp>
      <p:grpSp>
        <p:nvGrpSpPr>
          <p:cNvPr id="6" name="群組 5"/>
          <p:cNvGrpSpPr/>
          <p:nvPr/>
        </p:nvGrpSpPr>
        <p:grpSpPr>
          <a:xfrm>
            <a:off x="3510914" y="1597981"/>
            <a:ext cx="2123999" cy="2654805"/>
            <a:chOff x="3413035" y="1700808"/>
            <a:chExt cx="2123999" cy="2654805"/>
          </a:xfrm>
        </p:grpSpPr>
        <p:sp>
          <p:nvSpPr>
            <p:cNvPr id="7" name="矩形 6"/>
            <p:cNvSpPr/>
            <p:nvPr/>
          </p:nvSpPr>
          <p:spPr>
            <a:xfrm>
              <a:off x="3844092" y="3832393"/>
              <a:ext cx="1261884" cy="523220"/>
            </a:xfrm>
            <a:prstGeom prst="rect">
              <a:avLst/>
            </a:prstGeom>
          </p:spPr>
          <p:txBody>
            <a:bodyPr wrap="none">
              <a:spAutoFit/>
            </a:bodyPr>
            <a:lstStyle/>
            <a:p>
              <a:r>
                <a:rPr lang="zh-TW" altLang="en-US" sz="2800" b="1" dirty="0" smtClean="0"/>
                <a:t>賀爾蒙</a:t>
              </a:r>
              <a:endParaRPr lang="zh-TW" altLang="en-US" sz="2800" b="1" dirty="0"/>
            </a:p>
          </p:txBody>
        </p:sp>
        <p:pic>
          <p:nvPicPr>
            <p:cNvPr id="8" name="Picture 8" descr="Hormone Therapy Icon Illustrations, Royalty-Free Vector Graphics &amp; Clip Art  - i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8543" t="3890" r="18409" b="33062"/>
            <a:stretch/>
          </p:blipFill>
          <p:spPr bwMode="auto">
            <a:xfrm>
              <a:off x="3413035" y="1700808"/>
              <a:ext cx="2123999" cy="21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群組 8"/>
          <p:cNvGrpSpPr/>
          <p:nvPr/>
        </p:nvGrpSpPr>
        <p:grpSpPr>
          <a:xfrm>
            <a:off x="6587388" y="1425521"/>
            <a:ext cx="2038354" cy="2939583"/>
            <a:chOff x="6084168" y="1834110"/>
            <a:chExt cx="2038354" cy="2939583"/>
          </a:xfrm>
        </p:grpSpPr>
        <p:pic>
          <p:nvPicPr>
            <p:cNvPr id="10" name="Picture 10" descr="Chemotherapy concept icon. Anti cancer drugs. Intravenous chemotherapy idea  thin line illustration. Vector isolated outline RGB color drawing. Editabl  Stock Vector Image &amp; Art - Alamy"/>
            <p:cNvPicPr>
              <a:picLocks noChangeAspect="1" noChangeArrowheads="1"/>
            </p:cNvPicPr>
            <p:nvPr/>
          </p:nvPicPr>
          <p:blipFill rotWithShape="1">
            <a:blip r:embed="rId4">
              <a:extLst>
                <a:ext uri="{28A0092B-C50C-407E-A947-70E740481C1C}">
                  <a14:useLocalDpi xmlns:a14="http://schemas.microsoft.com/office/drawing/2010/main" val="0"/>
                </a:ext>
              </a:extLst>
            </a:blip>
            <a:srcRect l="14369" t="-98" r="13631" b="36999"/>
            <a:stretch/>
          </p:blipFill>
          <p:spPr bwMode="auto">
            <a:xfrm>
              <a:off x="6084168" y="1834110"/>
              <a:ext cx="2038354" cy="208800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6241571" y="3942696"/>
              <a:ext cx="1723549" cy="830997"/>
            </a:xfrm>
            <a:prstGeom prst="rect">
              <a:avLst/>
            </a:prstGeom>
          </p:spPr>
          <p:txBody>
            <a:bodyPr wrap="none">
              <a:spAutoFit/>
            </a:bodyPr>
            <a:lstStyle/>
            <a:p>
              <a:pPr algn="ctr"/>
              <a:r>
                <a:rPr lang="zh-TW" altLang="en-US" sz="2400" b="1" dirty="0"/>
                <a:t>抗</a:t>
              </a:r>
              <a:r>
                <a:rPr lang="zh-TW" altLang="en-US" sz="2400" b="1" dirty="0" smtClean="0"/>
                <a:t>癌</a:t>
              </a:r>
              <a:r>
                <a:rPr lang="zh-TW" altLang="en-US" sz="2400" b="1" dirty="0"/>
                <a:t>藥</a:t>
              </a:r>
              <a:r>
                <a:rPr lang="en-US" altLang="zh-TW" sz="2400" b="1" dirty="0" smtClean="0"/>
                <a:t>&amp;</a:t>
              </a:r>
              <a:br>
                <a:rPr lang="en-US" altLang="zh-TW" sz="2400" b="1" dirty="0" smtClean="0"/>
              </a:br>
              <a:r>
                <a:rPr lang="zh-TW" altLang="en-US" sz="2400" b="1" dirty="0" smtClean="0"/>
                <a:t>免疫抑制劑</a:t>
              </a:r>
              <a:endParaRPr lang="zh-TW" altLang="en-US" sz="2400" b="1" dirty="0"/>
            </a:p>
          </p:txBody>
        </p:sp>
      </p:grpSp>
      <p:grpSp>
        <p:nvGrpSpPr>
          <p:cNvPr id="12" name="群組 11"/>
          <p:cNvGrpSpPr/>
          <p:nvPr/>
        </p:nvGrpSpPr>
        <p:grpSpPr>
          <a:xfrm>
            <a:off x="1837722" y="4138245"/>
            <a:ext cx="1800000" cy="2315091"/>
            <a:chOff x="2034206" y="4292864"/>
            <a:chExt cx="1800000" cy="2315091"/>
          </a:xfrm>
        </p:grpSpPr>
        <p:pic>
          <p:nvPicPr>
            <p:cNvPr id="13" name="Picture 12" descr="Sleeping pills fre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4206" y="4292864"/>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2123728" y="6084735"/>
              <a:ext cx="1620957" cy="523220"/>
            </a:xfrm>
            <a:prstGeom prst="rect">
              <a:avLst/>
            </a:prstGeom>
          </p:spPr>
          <p:txBody>
            <a:bodyPr wrap="none">
              <a:spAutoFit/>
            </a:bodyPr>
            <a:lstStyle/>
            <a:p>
              <a:r>
                <a:rPr lang="zh-TW" altLang="en-US" sz="2800" b="1" dirty="0"/>
                <a:t>管制</a:t>
              </a:r>
              <a:r>
                <a:rPr lang="zh-TW" altLang="en-US" sz="2800" b="1" dirty="0" smtClean="0"/>
                <a:t>藥品</a:t>
              </a:r>
              <a:endParaRPr lang="zh-TW" altLang="en-US" sz="2800" b="1" dirty="0"/>
            </a:p>
          </p:txBody>
        </p:sp>
      </p:grpSp>
      <p:grpSp>
        <p:nvGrpSpPr>
          <p:cNvPr id="15" name="群組 14"/>
          <p:cNvGrpSpPr/>
          <p:nvPr/>
        </p:nvGrpSpPr>
        <p:grpSpPr>
          <a:xfrm>
            <a:off x="5508104" y="4282245"/>
            <a:ext cx="1656000" cy="2171091"/>
            <a:chOff x="5364088" y="4436864"/>
            <a:chExt cx="1656000" cy="2171091"/>
          </a:xfrm>
        </p:grpSpPr>
        <p:pic>
          <p:nvPicPr>
            <p:cNvPr id="16" name="Picture 14" descr="Syringe - Free medical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4088" y="4436864"/>
              <a:ext cx="1656000" cy="1656000"/>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5381610" y="6084735"/>
              <a:ext cx="1620957" cy="523220"/>
            </a:xfrm>
            <a:prstGeom prst="rect">
              <a:avLst/>
            </a:prstGeom>
          </p:spPr>
          <p:txBody>
            <a:bodyPr wrap="none">
              <a:spAutoFit/>
            </a:bodyPr>
            <a:lstStyle/>
            <a:p>
              <a:r>
                <a:rPr lang="zh-TW" altLang="en-US" sz="2800" b="1" dirty="0"/>
                <a:t>針具針頭</a:t>
              </a:r>
            </a:p>
          </p:txBody>
        </p:sp>
      </p:grpSp>
    </p:spTree>
    <p:extLst>
      <p:ext uri="{BB962C8B-B14F-4D97-AF65-F5344CB8AC3E}">
        <p14:creationId xmlns:p14="http://schemas.microsoft.com/office/powerpoint/2010/main" val="1911711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669854" y="1811896"/>
            <a:ext cx="1800000" cy="2440890"/>
            <a:chOff x="942096" y="1780393"/>
            <a:chExt cx="1800000" cy="2440890"/>
          </a:xfrm>
        </p:grpSpPr>
        <p:pic>
          <p:nvPicPr>
            <p:cNvPr id="4" name="Picture 2" descr="Antibiotic - Free healthcare and medical ic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096" y="1780393"/>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211154" y="3698063"/>
              <a:ext cx="1261884" cy="523220"/>
            </a:xfrm>
            <a:prstGeom prst="rect">
              <a:avLst/>
            </a:prstGeom>
          </p:spPr>
          <p:txBody>
            <a:bodyPr wrap="none">
              <a:spAutoFit/>
            </a:bodyPr>
            <a:lstStyle/>
            <a:p>
              <a:r>
                <a:rPr lang="zh-TW" altLang="en-US" sz="2800" b="1" dirty="0"/>
                <a:t>抗生素</a:t>
              </a:r>
            </a:p>
          </p:txBody>
        </p:sp>
      </p:grpSp>
      <p:grpSp>
        <p:nvGrpSpPr>
          <p:cNvPr id="6" name="群組 5"/>
          <p:cNvGrpSpPr/>
          <p:nvPr/>
        </p:nvGrpSpPr>
        <p:grpSpPr>
          <a:xfrm>
            <a:off x="3456113" y="1597981"/>
            <a:ext cx="2123999" cy="2654805"/>
            <a:chOff x="3413035" y="1700808"/>
            <a:chExt cx="2123999" cy="2654805"/>
          </a:xfrm>
        </p:grpSpPr>
        <p:sp>
          <p:nvSpPr>
            <p:cNvPr id="7" name="矩形 6"/>
            <p:cNvSpPr/>
            <p:nvPr/>
          </p:nvSpPr>
          <p:spPr>
            <a:xfrm>
              <a:off x="3844092" y="3832393"/>
              <a:ext cx="1261884" cy="523220"/>
            </a:xfrm>
            <a:prstGeom prst="rect">
              <a:avLst/>
            </a:prstGeom>
          </p:spPr>
          <p:txBody>
            <a:bodyPr wrap="none">
              <a:spAutoFit/>
            </a:bodyPr>
            <a:lstStyle/>
            <a:p>
              <a:r>
                <a:rPr lang="zh-TW" altLang="en-US" sz="2800" b="1" dirty="0" smtClean="0"/>
                <a:t>賀爾蒙</a:t>
              </a:r>
              <a:endParaRPr lang="zh-TW" altLang="en-US" sz="2800" b="1" dirty="0"/>
            </a:p>
          </p:txBody>
        </p:sp>
        <p:pic>
          <p:nvPicPr>
            <p:cNvPr id="8" name="Picture 8" descr="Hormone Therapy Icon Illustrations, Royalty-Free Vector Graphics &amp; Clip Art  - iStock"/>
            <p:cNvPicPr>
              <a:picLocks noChangeAspect="1" noChangeArrowheads="1"/>
            </p:cNvPicPr>
            <p:nvPr/>
          </p:nvPicPr>
          <p:blipFill rotWithShape="1">
            <a:blip r:embed="rId3">
              <a:extLst>
                <a:ext uri="{28A0092B-C50C-407E-A947-70E740481C1C}">
                  <a14:useLocalDpi xmlns:a14="http://schemas.microsoft.com/office/drawing/2010/main" val="0"/>
                </a:ext>
              </a:extLst>
            </a:blip>
            <a:srcRect l="18543" t="3890" r="18409" b="33062"/>
            <a:stretch/>
          </p:blipFill>
          <p:spPr bwMode="auto">
            <a:xfrm>
              <a:off x="3413035" y="1700808"/>
              <a:ext cx="2123999" cy="21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群組 8"/>
          <p:cNvGrpSpPr/>
          <p:nvPr/>
        </p:nvGrpSpPr>
        <p:grpSpPr>
          <a:xfrm>
            <a:off x="6444208" y="1467091"/>
            <a:ext cx="2038354" cy="2939583"/>
            <a:chOff x="6084168" y="1834110"/>
            <a:chExt cx="2038354" cy="2939583"/>
          </a:xfrm>
        </p:grpSpPr>
        <p:pic>
          <p:nvPicPr>
            <p:cNvPr id="10" name="Picture 10" descr="Chemotherapy concept icon. Anti cancer drugs. Intravenous chemotherapy idea  thin line illustration. Vector isolated outline RGB color drawing. Editabl  Stock Vector Image &amp; Art - Alamy"/>
            <p:cNvPicPr>
              <a:picLocks noChangeAspect="1" noChangeArrowheads="1"/>
            </p:cNvPicPr>
            <p:nvPr/>
          </p:nvPicPr>
          <p:blipFill rotWithShape="1">
            <a:blip r:embed="rId4">
              <a:extLst>
                <a:ext uri="{28A0092B-C50C-407E-A947-70E740481C1C}">
                  <a14:useLocalDpi xmlns:a14="http://schemas.microsoft.com/office/drawing/2010/main" val="0"/>
                </a:ext>
              </a:extLst>
            </a:blip>
            <a:srcRect l="14369" t="-98" r="13631" b="36999"/>
            <a:stretch/>
          </p:blipFill>
          <p:spPr bwMode="auto">
            <a:xfrm>
              <a:off x="6084168" y="1834110"/>
              <a:ext cx="2038354" cy="208800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6241571" y="3942696"/>
              <a:ext cx="1723549" cy="830997"/>
            </a:xfrm>
            <a:prstGeom prst="rect">
              <a:avLst/>
            </a:prstGeom>
          </p:spPr>
          <p:txBody>
            <a:bodyPr wrap="none">
              <a:spAutoFit/>
            </a:bodyPr>
            <a:lstStyle/>
            <a:p>
              <a:pPr algn="ctr"/>
              <a:r>
                <a:rPr lang="zh-TW" altLang="en-US" sz="2400" b="1" dirty="0"/>
                <a:t>抗</a:t>
              </a:r>
              <a:r>
                <a:rPr lang="zh-TW" altLang="en-US" sz="2400" b="1" dirty="0" smtClean="0"/>
                <a:t>癌</a:t>
              </a:r>
              <a:r>
                <a:rPr lang="zh-TW" altLang="en-US" sz="2400" b="1" dirty="0"/>
                <a:t>藥</a:t>
              </a:r>
              <a:r>
                <a:rPr lang="en-US" altLang="zh-TW" sz="2400" b="1" dirty="0" smtClean="0"/>
                <a:t>&amp;</a:t>
              </a:r>
              <a:br>
                <a:rPr lang="en-US" altLang="zh-TW" sz="2400" b="1" dirty="0" smtClean="0"/>
              </a:br>
              <a:r>
                <a:rPr lang="zh-TW" altLang="en-US" sz="2400" b="1" dirty="0" smtClean="0"/>
                <a:t>免疫抑制劑</a:t>
              </a:r>
              <a:endParaRPr lang="zh-TW" altLang="en-US" sz="2400" b="1" dirty="0"/>
            </a:p>
          </p:txBody>
        </p:sp>
      </p:grpSp>
      <p:grpSp>
        <p:nvGrpSpPr>
          <p:cNvPr id="12" name="群組 11"/>
          <p:cNvGrpSpPr/>
          <p:nvPr/>
        </p:nvGrpSpPr>
        <p:grpSpPr>
          <a:xfrm>
            <a:off x="2034206" y="4292864"/>
            <a:ext cx="1800000" cy="2315091"/>
            <a:chOff x="2034206" y="4292864"/>
            <a:chExt cx="1800000" cy="2315091"/>
          </a:xfrm>
        </p:grpSpPr>
        <p:pic>
          <p:nvPicPr>
            <p:cNvPr id="13" name="Picture 12" descr="Sleeping pills fre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4206" y="4292864"/>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2123728" y="6084735"/>
              <a:ext cx="1620957" cy="523220"/>
            </a:xfrm>
            <a:prstGeom prst="rect">
              <a:avLst/>
            </a:prstGeom>
          </p:spPr>
          <p:txBody>
            <a:bodyPr wrap="none">
              <a:spAutoFit/>
            </a:bodyPr>
            <a:lstStyle/>
            <a:p>
              <a:r>
                <a:rPr lang="zh-TW" altLang="en-US" sz="2800" b="1" dirty="0"/>
                <a:t>管制</a:t>
              </a:r>
              <a:r>
                <a:rPr lang="zh-TW" altLang="en-US" sz="2800" b="1" dirty="0" smtClean="0"/>
                <a:t>藥品</a:t>
              </a:r>
              <a:endParaRPr lang="zh-TW" altLang="en-US" sz="2800" b="1" dirty="0"/>
            </a:p>
          </p:txBody>
        </p:sp>
      </p:grpSp>
      <p:sp>
        <p:nvSpPr>
          <p:cNvPr id="21" name="矩形 20"/>
          <p:cNvSpPr/>
          <p:nvPr/>
        </p:nvSpPr>
        <p:spPr>
          <a:xfrm>
            <a:off x="-13017" y="1"/>
            <a:ext cx="9166443" cy="14127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8000" b="1" dirty="0" smtClean="0">
                <a:solidFill>
                  <a:prstClr val="white"/>
                </a:solidFill>
                <a:effectLst>
                  <a:outerShdw blurRad="38100" dist="38100" dir="2700000" algn="tl">
                    <a:srgbClr val="000000">
                      <a:alpha val="43137"/>
                    </a:srgbClr>
                  </a:outerShdw>
                </a:effectLst>
                <a:latin typeface="微軟正黑體" panose="020B0604030504040204" pitchFamily="34" charset="-120"/>
              </a:rPr>
              <a:t>五類藥品請注意</a:t>
            </a:r>
            <a:endParaRPr lang="zh-TW" altLang="en-US" sz="8000" b="1" dirty="0">
              <a:solidFill>
                <a:prstClr val="white"/>
              </a:solidFill>
              <a:effectLst>
                <a:outerShdw blurRad="38100" dist="38100" dir="2700000" algn="tl">
                  <a:srgbClr val="000000">
                    <a:alpha val="43137"/>
                  </a:srgbClr>
                </a:outerShdw>
              </a:effectLst>
              <a:latin typeface="微軟正黑體" panose="020B0604030504040204" pitchFamily="34" charset="-120"/>
            </a:endParaRPr>
          </a:p>
        </p:txBody>
      </p:sp>
      <p:grpSp>
        <p:nvGrpSpPr>
          <p:cNvPr id="15" name="群組 14"/>
          <p:cNvGrpSpPr/>
          <p:nvPr/>
        </p:nvGrpSpPr>
        <p:grpSpPr>
          <a:xfrm>
            <a:off x="5364088" y="4436864"/>
            <a:ext cx="1656000" cy="2171091"/>
            <a:chOff x="5364088" y="4436864"/>
            <a:chExt cx="1656000" cy="2171091"/>
          </a:xfrm>
        </p:grpSpPr>
        <p:pic>
          <p:nvPicPr>
            <p:cNvPr id="16" name="Picture 14" descr="Syringe - Free medical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4088" y="4436864"/>
              <a:ext cx="1656000" cy="1656000"/>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5381610" y="6084735"/>
              <a:ext cx="1620957" cy="523220"/>
            </a:xfrm>
            <a:prstGeom prst="rect">
              <a:avLst/>
            </a:prstGeom>
          </p:spPr>
          <p:txBody>
            <a:bodyPr wrap="none">
              <a:spAutoFit/>
            </a:bodyPr>
            <a:lstStyle/>
            <a:p>
              <a:r>
                <a:rPr lang="zh-TW" altLang="en-US" sz="2800" b="1" dirty="0"/>
                <a:t>針具針頭</a:t>
              </a:r>
            </a:p>
          </p:txBody>
        </p:sp>
      </p:grpSp>
      <p:sp>
        <p:nvSpPr>
          <p:cNvPr id="18" name="矩形 17"/>
          <p:cNvSpPr/>
          <p:nvPr/>
        </p:nvSpPr>
        <p:spPr>
          <a:xfrm>
            <a:off x="0" y="0"/>
            <a:ext cx="9144000" cy="685799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9" name="矩形 18"/>
          <p:cNvSpPr/>
          <p:nvPr/>
        </p:nvSpPr>
        <p:spPr>
          <a:xfrm>
            <a:off x="-13016" y="319973"/>
            <a:ext cx="9144000" cy="1412776"/>
          </a:xfrm>
          <a:prstGeom prst="rect">
            <a:avLst/>
          </a:prstGeom>
          <a:noFill/>
          <a:ln w="12700" cap="flat" cmpd="sng" algn="ctr">
            <a:noFill/>
            <a:prstDash val="solid"/>
            <a:miter lim="800000"/>
          </a:ln>
          <a:effectLst/>
        </p:spPr>
        <p:txBody>
          <a:bodyPr rtlCol="0" anchor="ctr"/>
          <a:lstStyle/>
          <a:p>
            <a:pPr lvl="0" algn="ctr"/>
            <a:r>
              <a:rPr lang="zh-TW" altLang="en-US" sz="6600" b="1" kern="0" dirty="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rPr>
              <a:t>請</a:t>
            </a:r>
            <a:r>
              <a:rPr lang="zh-TW" altLang="en-US" sz="66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rPr>
              <a:t>交給</a:t>
            </a:r>
            <a:r>
              <a:rPr lang="en-US" altLang="zh-TW" sz="54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rPr>
              <a:t/>
            </a:r>
            <a:br>
              <a:rPr lang="en-US" altLang="zh-TW" sz="54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rPr>
            </a:br>
            <a:r>
              <a:rPr lang="zh-TW" altLang="en-US" sz="54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rPr>
              <a:t>「居家</a:t>
            </a:r>
            <a:r>
              <a:rPr lang="zh-TW" altLang="en-US" sz="5400" b="1" kern="0" dirty="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rPr>
              <a:t>廢棄藥品針具檢收</a:t>
            </a:r>
            <a:r>
              <a:rPr lang="zh-TW" altLang="en-US" sz="54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rPr>
              <a:t>站」</a:t>
            </a:r>
            <a:endParaRPr lang="en-US" altLang="zh-TW" sz="5400" b="1" kern="0" dirty="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endParaRPr>
          </a:p>
        </p:txBody>
      </p:sp>
      <p:pic>
        <p:nvPicPr>
          <p:cNvPr id="20" name="Picture 16" descr="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9290" y="2036655"/>
            <a:ext cx="4625420" cy="470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868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descr="過期藥物如何回收處理_總整理"/>
          <p:cNvPicPr>
            <a:picLocks noChangeAspect="1" noChangeArrowheads="1"/>
          </p:cNvPicPr>
          <p:nvPr/>
        </p:nvPicPr>
        <p:blipFill rotWithShape="1">
          <a:blip r:embed="rId2">
            <a:extLst>
              <a:ext uri="{28A0092B-C50C-407E-A947-70E740481C1C}">
                <a14:useLocalDpi xmlns:a14="http://schemas.microsoft.com/office/drawing/2010/main" val="0"/>
              </a:ext>
            </a:extLst>
          </a:blip>
          <a:srcRect t="12356" b="60310"/>
          <a:stretch/>
        </p:blipFill>
        <p:spPr bwMode="auto">
          <a:xfrm>
            <a:off x="14808" y="1412776"/>
            <a:ext cx="9129192" cy="4198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318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6403" y="-77036"/>
            <a:ext cx="9149172" cy="6935036"/>
            <a:chOff x="-6403" y="-77036"/>
            <a:chExt cx="9149172" cy="6935036"/>
          </a:xfrm>
        </p:grpSpPr>
        <p:pic>
          <p:nvPicPr>
            <p:cNvPr id="1030" name="Picture 6" descr="Blackboard Images – Browse 1,494,333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 y="758550"/>
              <a:ext cx="9149172" cy="6099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lackboard Images – Browse 1,494,333 Stock Photos, Vectors, and Video |  Adobe Stock"/>
            <p:cNvPicPr>
              <a:picLocks noChangeAspect="1" noChangeArrowheads="1"/>
            </p:cNvPicPr>
            <p:nvPr/>
          </p:nvPicPr>
          <p:blipFill rotWithShape="1">
            <a:blip r:embed="rId2">
              <a:extLst>
                <a:ext uri="{28A0092B-C50C-407E-A947-70E740481C1C}">
                  <a14:useLocalDpi xmlns:a14="http://schemas.microsoft.com/office/drawing/2010/main" val="0"/>
                </a:ext>
              </a:extLst>
            </a:blip>
            <a:srcRect b="85870"/>
            <a:stretch/>
          </p:blipFill>
          <p:spPr bwMode="auto">
            <a:xfrm flipV="1">
              <a:off x="-6403" y="-77036"/>
              <a:ext cx="9149172" cy="861866"/>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圖片 4"/>
          <p:cNvPicPr>
            <a:picLocks noChangeAspect="1"/>
          </p:cNvPicPr>
          <p:nvPr/>
        </p:nvPicPr>
        <p:blipFill>
          <a:blip r:embed="rId3"/>
          <a:stretch>
            <a:fillRect/>
          </a:stretch>
        </p:blipFill>
        <p:spPr>
          <a:xfrm>
            <a:off x="0" y="462648"/>
            <a:ext cx="9144000" cy="4199199"/>
          </a:xfrm>
          <a:prstGeom prst="rect">
            <a:avLst/>
          </a:prstGeom>
        </p:spPr>
      </p:pic>
      <p:sp>
        <p:nvSpPr>
          <p:cNvPr id="7" name="文字方塊 6"/>
          <p:cNvSpPr txBox="1"/>
          <p:nvPr/>
        </p:nvSpPr>
        <p:spPr>
          <a:xfrm>
            <a:off x="1797784" y="3717032"/>
            <a:ext cx="5548433" cy="1077218"/>
          </a:xfrm>
          <a:prstGeom prst="rect">
            <a:avLst/>
          </a:prstGeom>
          <a:noFill/>
        </p:spPr>
        <p:txBody>
          <a:bodyPr wrap="square" rtlCol="0">
            <a:spAutoFit/>
          </a:bodyPr>
          <a:lstStyle/>
          <a:p>
            <a:r>
              <a:rPr lang="zh-TW" altLang="en-US" sz="3200" b="1" dirty="0" smtClean="0">
                <a:solidFill>
                  <a:schemeClr val="bg1"/>
                </a:solidFill>
              </a:rPr>
              <a:t>下面哪些藥品</a:t>
            </a:r>
            <a:r>
              <a:rPr lang="zh-TW" altLang="en-US" sz="3200" b="1" dirty="0">
                <a:solidFill>
                  <a:schemeClr val="bg1"/>
                </a:solidFill>
              </a:rPr>
              <a:t>需要</a:t>
            </a:r>
            <a:r>
              <a:rPr lang="zh-TW" altLang="en-US" sz="3200" b="1" dirty="0" smtClean="0">
                <a:solidFill>
                  <a:schemeClr val="bg1"/>
                </a:solidFill>
              </a:rPr>
              <a:t>交給「</a:t>
            </a:r>
            <a:r>
              <a:rPr lang="zh-TW" altLang="en-US" sz="3200" b="1" dirty="0">
                <a:solidFill>
                  <a:schemeClr val="bg1"/>
                </a:solidFill>
              </a:rPr>
              <a:t>居家廢棄藥品針具檢收站</a:t>
            </a:r>
            <a:r>
              <a:rPr lang="zh-TW" altLang="en-US" sz="3200" b="1" dirty="0" smtClean="0">
                <a:solidFill>
                  <a:schemeClr val="bg1"/>
                </a:solidFill>
              </a:rPr>
              <a:t>」呢？</a:t>
            </a:r>
            <a:endParaRPr lang="zh-TW" altLang="en-US" sz="3200" b="1" dirty="0">
              <a:solidFill>
                <a:schemeClr val="bg1"/>
              </a:solidFill>
            </a:endParaRPr>
          </a:p>
        </p:txBody>
      </p:sp>
    </p:spTree>
    <p:extLst>
      <p:ext uri="{BB962C8B-B14F-4D97-AF65-F5344CB8AC3E}">
        <p14:creationId xmlns:p14="http://schemas.microsoft.com/office/powerpoint/2010/main" val="2913707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427824" y="548680"/>
            <a:ext cx="4288353" cy="1323439"/>
          </a:xfrm>
          <a:prstGeom prst="rect">
            <a:avLst/>
          </a:prstGeom>
        </p:spPr>
        <p:txBody>
          <a:bodyPr wrap="none">
            <a:spAutoFit/>
          </a:bodyPr>
          <a:lstStyle/>
          <a:p>
            <a:r>
              <a:rPr lang="zh-TW" altLang="en-US" sz="8000" b="1" dirty="0" smtClean="0"/>
              <a:t>感冒糖漿</a:t>
            </a:r>
            <a:endParaRPr lang="zh-TW" altLang="en-US" sz="8000" b="1" dirty="0"/>
          </a:p>
        </p:txBody>
      </p:sp>
      <p:pic>
        <p:nvPicPr>
          <p:cNvPr id="17418" name="Picture 10" descr="必看！藥水未開封可以這樣做，千萬別退回給下一個病患！｜焦糖綠玫瑰| 媽咪拜MamiB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348880"/>
            <a:ext cx="5715000" cy="3219451"/>
          </a:xfrm>
          <a:prstGeom prst="rect">
            <a:avLst/>
          </a:prstGeom>
          <a:noFill/>
          <a:extLst>
            <a:ext uri="{909E8E84-426E-40DD-AFC4-6F175D3DCCD1}">
              <a14:hiddenFill xmlns:a14="http://schemas.microsoft.com/office/drawing/2010/main">
                <a:solidFill>
                  <a:srgbClr val="FFFFFF"/>
                </a:solidFill>
              </a14:hiddenFill>
            </a:ext>
          </a:extLst>
        </p:spPr>
      </p:pic>
      <p:sp>
        <p:nvSpPr>
          <p:cNvPr id="7" name="乘號 6"/>
          <p:cNvSpPr/>
          <p:nvPr/>
        </p:nvSpPr>
        <p:spPr>
          <a:xfrm>
            <a:off x="611560" y="-315416"/>
            <a:ext cx="7920880" cy="7920880"/>
          </a:xfrm>
          <a:prstGeom prst="mathMultiply">
            <a:avLst>
              <a:gd name="adj1" fmla="val 7746"/>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44024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401902" y="476672"/>
            <a:ext cx="6340197" cy="1323439"/>
          </a:xfrm>
          <a:prstGeom prst="rect">
            <a:avLst/>
          </a:prstGeom>
        </p:spPr>
        <p:txBody>
          <a:bodyPr wrap="none">
            <a:spAutoFit/>
          </a:bodyPr>
          <a:lstStyle/>
          <a:p>
            <a:r>
              <a:rPr lang="zh-TW" altLang="en-US" sz="8000" b="1" dirty="0"/>
              <a:t>阿嬤</a:t>
            </a:r>
            <a:r>
              <a:rPr lang="zh-TW" altLang="en-US" sz="8000" b="1" dirty="0" smtClean="0"/>
              <a:t>的血壓藥</a:t>
            </a:r>
            <a:endParaRPr lang="zh-TW" altLang="en-US" sz="8000" b="1" dirty="0"/>
          </a:p>
        </p:txBody>
      </p:sp>
      <p:pic>
        <p:nvPicPr>
          <p:cNvPr id="21506" name="Picture 2" descr="Antihypertensive drugs up risk of psoriasis | Latest news for Doctors,  Nurses and Pharmacists | Pharma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601" y="1988840"/>
            <a:ext cx="6100797" cy="4064657"/>
          </a:xfrm>
          <a:prstGeom prst="rect">
            <a:avLst/>
          </a:prstGeom>
          <a:noFill/>
          <a:extLst>
            <a:ext uri="{909E8E84-426E-40DD-AFC4-6F175D3DCCD1}">
              <a14:hiddenFill xmlns:a14="http://schemas.microsoft.com/office/drawing/2010/main">
                <a:solidFill>
                  <a:srgbClr val="FFFFFF"/>
                </a:solidFill>
              </a14:hiddenFill>
            </a:ext>
          </a:extLst>
        </p:spPr>
      </p:pic>
      <p:sp>
        <p:nvSpPr>
          <p:cNvPr id="7" name="乘號 6"/>
          <p:cNvSpPr/>
          <p:nvPr/>
        </p:nvSpPr>
        <p:spPr>
          <a:xfrm>
            <a:off x="611560" y="-315416"/>
            <a:ext cx="7920880" cy="7920880"/>
          </a:xfrm>
          <a:prstGeom prst="mathMultiply">
            <a:avLst>
              <a:gd name="adj1" fmla="val 7746"/>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41538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edicines - Free medical ic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76672"/>
            <a:ext cx="4876800" cy="487680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308085" y="5517232"/>
            <a:ext cx="2527830" cy="1323439"/>
          </a:xfrm>
          <a:prstGeom prst="rect">
            <a:avLst/>
          </a:prstGeom>
        </p:spPr>
        <p:txBody>
          <a:bodyPr wrap="square">
            <a:spAutoFit/>
          </a:bodyPr>
          <a:lstStyle/>
          <a:p>
            <a:pPr algn="dist"/>
            <a:r>
              <a:rPr lang="zh-TW" altLang="en-US" sz="8000" b="1" dirty="0">
                <a:solidFill>
                  <a:prstClr val="black">
                    <a:lumMod val="85000"/>
                    <a:lumOff val="1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藥品</a:t>
            </a:r>
            <a:endParaRPr lang="zh-TW" altLang="en-US" sz="2400" dirty="0">
              <a:effectLst>
                <a:outerShdw blurRad="38100" dist="38100" dir="2700000" algn="tl">
                  <a:srgbClr val="000000">
                    <a:alpha val="43137"/>
                  </a:srgbClr>
                </a:outerShdw>
              </a:effectLst>
            </a:endParaRPr>
          </a:p>
        </p:txBody>
      </p:sp>
      <p:sp>
        <p:nvSpPr>
          <p:cNvPr id="6" name="矩形 5"/>
          <p:cNvSpPr/>
          <p:nvPr/>
        </p:nvSpPr>
        <p:spPr>
          <a:xfrm>
            <a:off x="0" y="-81879"/>
            <a:ext cx="9144000" cy="5517232"/>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矩形 6"/>
          <p:cNvSpPr/>
          <p:nvPr/>
        </p:nvSpPr>
        <p:spPr>
          <a:xfrm>
            <a:off x="251520" y="980728"/>
            <a:ext cx="3096344" cy="91878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smtClean="0">
                <a:solidFill>
                  <a:schemeClr val="tx1">
                    <a:lumMod val="75000"/>
                    <a:lumOff val="25000"/>
                  </a:schemeClr>
                </a:solidFill>
                <a:latin typeface="微軟正黑體" panose="020B0604030504040204" pitchFamily="34" charset="-120"/>
                <a:ea typeface="微軟正黑體" panose="020B0604030504040204" pitchFamily="34" charset="-120"/>
              </a:rPr>
              <a:t>診斷疾病</a:t>
            </a:r>
            <a:endParaRPr lang="zh-TW" altLang="en-US" sz="54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8" name="圓角矩形 7"/>
          <p:cNvSpPr/>
          <p:nvPr/>
        </p:nvSpPr>
        <p:spPr>
          <a:xfrm>
            <a:off x="817712" y="3167100"/>
            <a:ext cx="3096344" cy="91878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smtClean="0">
                <a:solidFill>
                  <a:schemeClr val="tx1">
                    <a:lumMod val="75000"/>
                    <a:lumOff val="25000"/>
                  </a:schemeClr>
                </a:solidFill>
                <a:latin typeface="微軟正黑體" panose="020B0604030504040204" pitchFamily="34" charset="-120"/>
                <a:ea typeface="微軟正黑體" panose="020B0604030504040204" pitchFamily="34" charset="-120"/>
              </a:rPr>
              <a:t>治療疾病</a:t>
            </a:r>
            <a:endParaRPr lang="zh-TW" altLang="en-US" sz="54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9" name="圓角矩形 8"/>
          <p:cNvSpPr/>
          <p:nvPr/>
        </p:nvSpPr>
        <p:spPr>
          <a:xfrm>
            <a:off x="5462228" y="1457400"/>
            <a:ext cx="3096344" cy="91878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smtClean="0">
                <a:solidFill>
                  <a:schemeClr val="tx1">
                    <a:lumMod val="75000"/>
                    <a:lumOff val="25000"/>
                  </a:schemeClr>
                </a:solidFill>
                <a:latin typeface="微軟正黑體" panose="020B0604030504040204" pitchFamily="34" charset="-120"/>
                <a:ea typeface="微軟正黑體" panose="020B0604030504040204" pitchFamily="34" charset="-120"/>
              </a:rPr>
              <a:t>減輕疾病</a:t>
            </a:r>
            <a:endParaRPr lang="zh-TW" altLang="en-US" sz="54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0" name="圓角矩形 9"/>
          <p:cNvSpPr/>
          <p:nvPr/>
        </p:nvSpPr>
        <p:spPr>
          <a:xfrm>
            <a:off x="4860032" y="3833588"/>
            <a:ext cx="3096344" cy="91878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a:solidFill>
                  <a:schemeClr val="tx1">
                    <a:lumMod val="75000"/>
                    <a:lumOff val="25000"/>
                  </a:schemeClr>
                </a:solidFill>
                <a:latin typeface="微軟正黑體" panose="020B0604030504040204" pitchFamily="34" charset="-120"/>
                <a:ea typeface="微軟正黑體" panose="020B0604030504040204" pitchFamily="34" charset="-120"/>
              </a:rPr>
              <a:t>預防疾病</a:t>
            </a:r>
          </a:p>
        </p:txBody>
      </p:sp>
    </p:spTree>
    <p:extLst>
      <p:ext uri="{BB962C8B-B14F-4D97-AF65-F5344CB8AC3E}">
        <p14:creationId xmlns:p14="http://schemas.microsoft.com/office/powerpoint/2010/main" val="837397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animEffect transition="in" filter="fade">
                                      <p:cBhvr>
                                        <p:cTn id="9" dur="500"/>
                                        <p:tgtEl>
                                          <p:spTgt spid="7">
                                            <p:txEl>
                                              <p:pRg st="0" end="0"/>
                                            </p:txEl>
                                          </p:spTgt>
                                        </p:tgtEl>
                                      </p:cBhvr>
                                    </p:animEffect>
                                  </p:childTnLst>
                                </p:cTn>
                              </p:par>
                            </p:childTnLst>
                          </p:cTn>
                        </p:par>
                        <p:par>
                          <p:cTn id="10" fill="hold">
                            <p:stCondLst>
                              <p:cond delay="500"/>
                            </p:stCondLst>
                            <p:childTnLst>
                              <p:par>
                                <p:cTn id="11" presetID="10" presetClass="entr" presetSubtype="0" fill="hold" grpId="0" nodeType="afterEffect">
                                  <p:stCondLst>
                                    <p:cond delay="10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par>
                          <p:cTn id="14" fill="hold">
                            <p:stCondLst>
                              <p:cond delay="1100"/>
                            </p:stCondLst>
                            <p:childTnLst>
                              <p:par>
                                <p:cTn id="15" presetID="10" presetClass="entr" presetSubtype="0" fill="hold" grpId="0" nodeType="afterEffect">
                                  <p:stCondLst>
                                    <p:cond delay="10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par>
                          <p:cTn id="18" fill="hold">
                            <p:stCondLst>
                              <p:cond delay="1700"/>
                            </p:stCondLst>
                            <p:childTnLst>
                              <p:par>
                                <p:cTn id="19" presetID="10" presetClass="entr" presetSubtype="0" fill="hold" grpId="0" nodeType="afterEffect">
                                  <p:stCondLst>
                                    <p:cond delay="10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P spid="8" grpId="0" build="p"/>
      <p:bldP spid="9" grpId="0" build="p"/>
      <p:bldP spid="1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914863" y="548680"/>
            <a:ext cx="5314275" cy="1323439"/>
          </a:xfrm>
          <a:prstGeom prst="rect">
            <a:avLst/>
          </a:prstGeom>
        </p:spPr>
        <p:txBody>
          <a:bodyPr wrap="none">
            <a:spAutoFit/>
          </a:bodyPr>
          <a:lstStyle/>
          <a:p>
            <a:r>
              <a:rPr lang="zh-TW" altLang="en-US" sz="8000" b="1" dirty="0" smtClean="0"/>
              <a:t>抗生素藥水</a:t>
            </a:r>
            <a:endParaRPr lang="zh-TW" altLang="en-US" sz="8000" b="1" dirty="0"/>
          </a:p>
        </p:txBody>
      </p:sp>
      <p:pic>
        <p:nvPicPr>
          <p:cNvPr id="20482" name="Picture 2" descr="fen-1.jpg"/>
          <p:cNvPicPr>
            <a:picLocks noChangeAspect="1" noChangeArrowheads="1"/>
          </p:cNvPicPr>
          <p:nvPr/>
        </p:nvPicPr>
        <p:blipFill rotWithShape="1">
          <a:blip r:embed="rId2">
            <a:extLst>
              <a:ext uri="{28A0092B-C50C-407E-A947-70E740481C1C}">
                <a14:useLocalDpi xmlns:a14="http://schemas.microsoft.com/office/drawing/2010/main" val="0"/>
              </a:ext>
            </a:extLst>
          </a:blip>
          <a:srcRect t="10796"/>
          <a:stretch/>
        </p:blipFill>
        <p:spPr bwMode="auto">
          <a:xfrm>
            <a:off x="1567027" y="2060848"/>
            <a:ext cx="6009947" cy="4020834"/>
          </a:xfrm>
          <a:prstGeom prst="rect">
            <a:avLst/>
          </a:prstGeom>
          <a:noFill/>
          <a:extLst>
            <a:ext uri="{909E8E84-426E-40DD-AFC4-6F175D3DCCD1}">
              <a14:hiddenFill xmlns:a14="http://schemas.microsoft.com/office/drawing/2010/main">
                <a:solidFill>
                  <a:srgbClr val="FFFFFF"/>
                </a:solidFill>
              </a14:hiddenFill>
            </a:ext>
          </a:extLst>
        </p:spPr>
      </p:pic>
      <p:sp>
        <p:nvSpPr>
          <p:cNvPr id="2" name="甜甜圈 1"/>
          <p:cNvSpPr/>
          <p:nvPr/>
        </p:nvSpPr>
        <p:spPr>
          <a:xfrm>
            <a:off x="2217277" y="1074277"/>
            <a:ext cx="4709446" cy="4709446"/>
          </a:xfrm>
          <a:prstGeom prst="donut">
            <a:avLst>
              <a:gd name="adj" fmla="val 13745"/>
            </a:avLst>
          </a:prstGeom>
          <a:solidFill>
            <a:schemeClr val="accent6">
              <a:alpha val="8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294164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p:cNvSpPr txBox="1"/>
          <p:nvPr/>
        </p:nvSpPr>
        <p:spPr>
          <a:xfrm>
            <a:off x="481428" y="5487838"/>
            <a:ext cx="7776864" cy="1138773"/>
          </a:xfrm>
          <a:prstGeom prst="rect">
            <a:avLst/>
          </a:prstGeom>
          <a:noFill/>
        </p:spPr>
        <p:txBody>
          <a:bodyPr wrap="square" rtlCol="0">
            <a:spAutoFit/>
          </a:bodyPr>
          <a:lstStyle/>
          <a:p>
            <a:r>
              <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rPr>
              <a:t>毒品危害暨藥物濫用</a:t>
            </a:r>
            <a:r>
              <a:rPr lang="zh-TW" altLang="en-US" sz="3200" b="1" dirty="0" smtClean="0">
                <a:solidFill>
                  <a:schemeClr val="tx1">
                    <a:lumMod val="75000"/>
                    <a:lumOff val="25000"/>
                  </a:schemeClr>
                </a:solidFill>
                <a:latin typeface="微軟正黑體" panose="020B0604030504040204" pitchFamily="34" charset="-120"/>
                <a:ea typeface="微軟正黑體" panose="020B0604030504040204" pitchFamily="34" charset="-120"/>
              </a:rPr>
              <a:t>宣導</a:t>
            </a:r>
            <a:endParaRPr lang="en-US" altLang="zh-TW" sz="32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50000"/>
              </a:lnSpc>
            </a:pPr>
            <a:r>
              <a:rPr lang="zh-TW" altLang="en-US" sz="2400" b="1" dirty="0" smtClean="0">
                <a:solidFill>
                  <a:schemeClr val="tx1">
                    <a:lumMod val="75000"/>
                    <a:lumOff val="25000"/>
                  </a:schemeClr>
                </a:solidFill>
                <a:latin typeface="微軟正黑體" panose="020B0604030504040204" pitchFamily="34" charset="-120"/>
                <a:ea typeface="微軟正黑體" panose="020B0604030504040204" pitchFamily="34" charset="-120"/>
              </a:rPr>
              <a:t>蕭秝芸 藥師</a:t>
            </a:r>
            <a:endPar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2" name="AutoShape 2" descr="Drug abuse icon Vector Art Stock Images | Depositphotos"/>
          <p:cNvSpPr>
            <a:spLocks noChangeAspect="1" noChangeArrowheads="1"/>
          </p:cNvSpPr>
          <p:nvPr/>
        </p:nvSpPr>
        <p:spPr bwMode="auto">
          <a:xfrm>
            <a:off x="6491700" y="2122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4" name="Picture 6" descr="Drug abuse concept icon. Narcotic, opioid addiction idea thin line  illustration. Marijuana, painkillers, heroin addiction. Substance abuse  problem. Vector isolated outline drawing. Editable stroke 4331308 Vector  Art at Vecteezy"/>
          <p:cNvPicPr>
            <a:picLocks noChangeAspect="1" noChangeArrowheads="1"/>
          </p:cNvPicPr>
          <p:nvPr/>
        </p:nvPicPr>
        <p:blipFill rotWithShape="1">
          <a:blip r:embed="rId3">
            <a:extLst>
              <a:ext uri="{28A0092B-C50C-407E-A947-70E740481C1C}">
                <a14:useLocalDpi xmlns:a14="http://schemas.microsoft.com/office/drawing/2010/main" val="0"/>
              </a:ext>
            </a:extLst>
          </a:blip>
          <a:srcRect l="4890" t="22995" r="4890" b="42086"/>
          <a:stretch/>
        </p:blipFill>
        <p:spPr bwMode="auto">
          <a:xfrm>
            <a:off x="219669" y="-8584"/>
            <a:ext cx="8704663" cy="336907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群組 13"/>
          <p:cNvGrpSpPr/>
          <p:nvPr/>
        </p:nvGrpSpPr>
        <p:grpSpPr>
          <a:xfrm>
            <a:off x="303993" y="2708920"/>
            <a:ext cx="8696639" cy="3293209"/>
            <a:chOff x="523100" y="2852936"/>
            <a:chExt cx="8696639" cy="3293209"/>
          </a:xfrm>
        </p:grpSpPr>
        <p:sp>
          <p:nvSpPr>
            <p:cNvPr id="4" name="文字方塊 3"/>
            <p:cNvSpPr txBox="1"/>
            <p:nvPr/>
          </p:nvSpPr>
          <p:spPr>
            <a:xfrm>
              <a:off x="523100" y="4046672"/>
              <a:ext cx="2813665" cy="1446550"/>
            </a:xfrm>
            <a:prstGeom prst="rect">
              <a:avLst/>
            </a:prstGeom>
            <a:noFill/>
          </p:spPr>
          <p:txBody>
            <a:bodyPr vert="horz" wrap="square" rtlCol="0">
              <a:spAutoFit/>
            </a:bodyPr>
            <a:lstStyle/>
            <a:p>
              <a:pPr algn="dist"/>
              <a:r>
                <a:rPr lang="zh-TW" altLang="en-US" sz="8800" b="1" dirty="0" smtClean="0">
                  <a:latin typeface="微軟正黑體" panose="020B0604030504040204" pitchFamily="34" charset="-120"/>
                  <a:ea typeface="微軟正黑體" panose="020B0604030504040204" pitchFamily="34" charset="-120"/>
                </a:rPr>
                <a:t>獨特</a:t>
              </a:r>
              <a:endParaRPr lang="zh-TW" altLang="en-US" sz="8800" b="1" dirty="0">
                <a:latin typeface="微軟正黑體" panose="020B0604030504040204" pitchFamily="34" charset="-120"/>
                <a:ea typeface="微軟正黑體" panose="020B0604030504040204" pitchFamily="34" charset="-120"/>
              </a:endParaRPr>
            </a:p>
          </p:txBody>
        </p:sp>
        <p:grpSp>
          <p:nvGrpSpPr>
            <p:cNvPr id="13" name="群組 12"/>
            <p:cNvGrpSpPr/>
            <p:nvPr/>
          </p:nvGrpSpPr>
          <p:grpSpPr>
            <a:xfrm>
              <a:off x="3491880" y="2852936"/>
              <a:ext cx="5727859" cy="3293209"/>
              <a:chOff x="3358341" y="3668606"/>
              <a:chExt cx="5727859" cy="3293209"/>
            </a:xfrm>
          </p:grpSpPr>
          <p:sp>
            <p:nvSpPr>
              <p:cNvPr id="6" name="文字方塊 5"/>
              <p:cNvSpPr txBox="1"/>
              <p:nvPr/>
            </p:nvSpPr>
            <p:spPr>
              <a:xfrm rot="927623">
                <a:off x="4832981" y="3668606"/>
                <a:ext cx="3392898" cy="3293209"/>
              </a:xfrm>
              <a:prstGeom prst="rect">
                <a:avLst/>
              </a:prstGeom>
              <a:noFill/>
              <a:ln>
                <a:noFill/>
              </a:ln>
            </p:spPr>
            <p:txBody>
              <a:bodyPr wrap="square" rtlCol="0">
                <a:spAutoFit/>
              </a:bodyPr>
              <a:lstStyle>
                <a:defPPr>
                  <a:defRPr lang="zh-TW"/>
                </a:defPPr>
                <a:lvl1pPr>
                  <a:defRPr sz="8000" b="1">
                    <a:ln>
                      <a:solidFill>
                        <a:schemeClr val="bg1">
                          <a:lumMod val="65000"/>
                        </a:schemeClr>
                      </a:solidFill>
                    </a:ln>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defRPr>
                </a:lvl1pPr>
              </a:lstStyle>
              <a:p>
                <a:r>
                  <a:rPr lang="zh-TW" altLang="en-US" sz="20800" dirty="0" smtClean="0">
                    <a:ln>
                      <a:solidFill>
                        <a:schemeClr val="tx1"/>
                      </a:solidFill>
                    </a:ln>
                    <a:solidFill>
                      <a:schemeClr val="tx1">
                        <a:lumMod val="95000"/>
                        <a:lumOff val="5000"/>
                      </a:schemeClr>
                    </a:solidFill>
                    <a:effectLst>
                      <a:outerShdw blurRad="38100" dist="38100" dir="2700000" algn="tl">
                        <a:srgbClr val="000000">
                          <a:alpha val="43137"/>
                        </a:srgbClr>
                      </a:outerShdw>
                    </a:effectLst>
                  </a:rPr>
                  <a:t>毒</a:t>
                </a:r>
                <a:endParaRPr lang="zh-TW" altLang="en-US" sz="20800" dirty="0">
                  <a:ln>
                    <a:solidFill>
                      <a:schemeClr val="tx1"/>
                    </a:solidFill>
                  </a:ln>
                  <a:solidFill>
                    <a:schemeClr val="tx1">
                      <a:lumMod val="95000"/>
                      <a:lumOff val="5000"/>
                    </a:schemeClr>
                  </a:solidFill>
                  <a:effectLst>
                    <a:outerShdw blurRad="38100" dist="38100" dir="2700000" algn="tl">
                      <a:srgbClr val="000000">
                        <a:alpha val="43137"/>
                      </a:srgbClr>
                    </a:outerShdw>
                  </a:effectLst>
                </a:endParaRPr>
              </a:p>
            </p:txBody>
          </p:sp>
          <p:sp>
            <p:nvSpPr>
              <p:cNvPr id="5" name="矩形 4"/>
              <p:cNvSpPr/>
              <p:nvPr/>
            </p:nvSpPr>
            <p:spPr>
              <a:xfrm>
                <a:off x="3358341" y="4722829"/>
                <a:ext cx="1538883" cy="1725577"/>
              </a:xfrm>
              <a:prstGeom prst="rect">
                <a:avLst/>
              </a:prstGeom>
              <a:noFill/>
            </p:spPr>
            <p:txBody>
              <a:bodyPr vert="eaVert" wrap="square" rtlCol="0">
                <a:spAutoFit/>
              </a:bodyPr>
              <a:lstStyle/>
              <a:p>
                <a:pPr algn="dist"/>
                <a:r>
                  <a:rPr lang="zh-TW" altLang="en-US" sz="8800" b="1" dirty="0" smtClean="0">
                    <a:latin typeface="微軟正黑體" panose="020B0604030504040204" pitchFamily="34" charset="-120"/>
                    <a:ea typeface="微軟正黑體" panose="020B0604030504040204" pitchFamily="34" charset="-120"/>
                  </a:rPr>
                  <a:t>不</a:t>
                </a:r>
                <a:endParaRPr lang="zh-TW" altLang="en-US" sz="8800" b="1" dirty="0">
                  <a:latin typeface="微軟正黑體" panose="020B0604030504040204" pitchFamily="34" charset="-120"/>
                  <a:ea typeface="微軟正黑體" panose="020B0604030504040204" pitchFamily="34" charset="-120"/>
                </a:endParaRPr>
              </a:p>
            </p:txBody>
          </p:sp>
          <p:sp>
            <p:nvSpPr>
              <p:cNvPr id="10" name="矩形 9"/>
              <p:cNvSpPr/>
              <p:nvPr/>
            </p:nvSpPr>
            <p:spPr>
              <a:xfrm>
                <a:off x="7547317" y="4725144"/>
                <a:ext cx="1538883" cy="1725577"/>
              </a:xfrm>
              <a:prstGeom prst="rect">
                <a:avLst/>
              </a:prstGeom>
              <a:noFill/>
            </p:spPr>
            <p:txBody>
              <a:bodyPr vert="eaVert" wrap="square" rtlCol="0">
                <a:spAutoFit/>
              </a:bodyPr>
              <a:lstStyle/>
              <a:p>
                <a:pPr algn="dist"/>
                <a:r>
                  <a:rPr lang="zh-TW" altLang="en-US" sz="8800" b="1" dirty="0" smtClean="0">
                    <a:latin typeface="微軟正黑體" panose="020B0604030504040204" pitchFamily="34" charset="-120"/>
                    <a:ea typeface="微軟正黑體" panose="020B0604030504040204" pitchFamily="34" charset="-120"/>
                  </a:rPr>
                  <a:t>特</a:t>
                </a:r>
                <a:endParaRPr lang="zh-TW" altLang="en-US" sz="8800" b="1" dirty="0">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22791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98072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smtClean="0">
                <a:solidFill>
                  <a:schemeClr val="bg1"/>
                </a:solidFill>
                <a:latin typeface="微軟正黑體" panose="020B0604030504040204" pitchFamily="34" charset="-120"/>
                <a:ea typeface="微軟正黑體" panose="020B0604030504040204" pitchFamily="34" charset="-120"/>
              </a:rPr>
              <a:t>你</a:t>
            </a:r>
            <a:r>
              <a:rPr lang="zh-TW" altLang="en-US" sz="4800" b="1" dirty="0">
                <a:solidFill>
                  <a:schemeClr val="bg1"/>
                </a:solidFill>
                <a:latin typeface="微軟正黑體" panose="020B0604030504040204" pitchFamily="34" charset="-120"/>
                <a:ea typeface="微軟正黑體" panose="020B0604030504040204" pitchFamily="34" charset="-120"/>
              </a:rPr>
              <a:t>可能不知道</a:t>
            </a:r>
            <a:r>
              <a:rPr lang="zh-TW" altLang="en-US" sz="4800" b="1" dirty="0" smtClean="0">
                <a:solidFill>
                  <a:schemeClr val="bg1"/>
                </a:solidFill>
                <a:latin typeface="微軟正黑體" panose="020B0604030504040204" pitchFamily="34" charset="-120"/>
                <a:ea typeface="微軟正黑體" panose="020B0604030504040204" pitchFamily="34" charset="-120"/>
              </a:rPr>
              <a:t>？</a:t>
            </a:r>
            <a:endParaRPr lang="zh-TW" altLang="en-US" sz="4800" b="1" dirty="0">
              <a:solidFill>
                <a:schemeClr val="bg1"/>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268" y="1030154"/>
            <a:ext cx="5827846" cy="5827846"/>
          </a:xfrm>
          <a:prstGeom prst="rect">
            <a:avLst/>
          </a:prstGeom>
        </p:spPr>
      </p:pic>
      <p:sp>
        <p:nvSpPr>
          <p:cNvPr id="3" name="文字方塊 2"/>
          <p:cNvSpPr txBox="1"/>
          <p:nvPr/>
        </p:nvSpPr>
        <p:spPr>
          <a:xfrm>
            <a:off x="323528" y="1124744"/>
            <a:ext cx="4801314" cy="1015663"/>
          </a:xfrm>
          <a:prstGeom prst="rect">
            <a:avLst/>
          </a:prstGeom>
          <a:noFill/>
        </p:spPr>
        <p:txBody>
          <a:bodyPr wrap="none" rtlCol="0">
            <a:spAutoFit/>
          </a:bodyPr>
          <a:lstStyle/>
          <a:p>
            <a:r>
              <a:rPr lang="zh-TW" altLang="en-US" sz="6000" b="1" dirty="0" smtClean="0">
                <a:solidFill>
                  <a:prstClr val="black"/>
                </a:solidFill>
                <a:latin typeface="微軟正黑體" panose="020B0604030504040204" pitchFamily="34" charset="-120"/>
                <a:ea typeface="微軟正黑體" panose="020B0604030504040204" pitchFamily="34" charset="-120"/>
              </a:rPr>
              <a:t>台灣吸毒人口</a:t>
            </a:r>
          </a:p>
        </p:txBody>
      </p:sp>
      <p:sp>
        <p:nvSpPr>
          <p:cNvPr id="14" name="向下箭號 13"/>
          <p:cNvSpPr/>
          <p:nvPr/>
        </p:nvSpPr>
        <p:spPr>
          <a:xfrm rot="10800000">
            <a:off x="1984783" y="1988840"/>
            <a:ext cx="2932296" cy="4464496"/>
          </a:xfrm>
          <a:prstGeom prst="downArrow">
            <a:avLst/>
          </a:prstGeom>
          <a:solidFill>
            <a:schemeClr val="bg1">
              <a:lumMod val="6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文字方塊 10"/>
          <p:cNvSpPr txBox="1"/>
          <p:nvPr/>
        </p:nvSpPr>
        <p:spPr>
          <a:xfrm>
            <a:off x="864858" y="3645024"/>
            <a:ext cx="3416320" cy="1862048"/>
          </a:xfrm>
          <a:prstGeom prst="rect">
            <a:avLst/>
          </a:prstGeom>
          <a:noFill/>
        </p:spPr>
        <p:txBody>
          <a:bodyPr wrap="none" rtlCol="0">
            <a:spAutoFit/>
          </a:bodyPr>
          <a:lstStyle/>
          <a:p>
            <a:r>
              <a:rPr lang="en-US" altLang="zh-TW" sz="11500" b="1" dirty="0" smtClean="0">
                <a:solidFill>
                  <a:srgbClr val="C00000"/>
                </a:solidFill>
                <a:latin typeface="微軟正黑體" panose="020B0604030504040204" pitchFamily="34" charset="-120"/>
                <a:ea typeface="微軟正黑體" panose="020B0604030504040204" pitchFamily="34" charset="-120"/>
              </a:rPr>
              <a:t>20</a:t>
            </a:r>
            <a:r>
              <a:rPr lang="zh-TW" altLang="en-US" sz="11500" b="1" dirty="0" smtClean="0">
                <a:solidFill>
                  <a:srgbClr val="C00000"/>
                </a:solidFill>
                <a:latin typeface="微軟正黑體" panose="020B0604030504040204" pitchFamily="34" charset="-120"/>
                <a:ea typeface="微軟正黑體" panose="020B0604030504040204" pitchFamily="34" charset="-120"/>
              </a:rPr>
              <a:t>萬</a:t>
            </a:r>
          </a:p>
        </p:txBody>
      </p:sp>
    </p:spTree>
    <p:extLst>
      <p:ext uri="{BB962C8B-B14F-4D97-AF65-F5344CB8AC3E}">
        <p14:creationId xmlns:p14="http://schemas.microsoft.com/office/powerpoint/2010/main" val="1238997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2" presetClass="entr" presetSubtype="4" fill="hold" grpId="0" nodeType="withEffect">
                                  <p:stCondLst>
                                    <p:cond delay="250"/>
                                  </p:stCondLst>
                                  <p:childTnLst>
                                    <p:set>
                                      <p:cBhvr>
                                        <p:cTn id="8" dur="1" fill="hold">
                                          <p:stCondLst>
                                            <p:cond delay="0"/>
                                          </p:stCondLst>
                                        </p:cTn>
                                        <p:tgtEl>
                                          <p:spTgt spid="14"/>
                                        </p:tgtEl>
                                        <p:attrNameLst>
                                          <p:attrName>style.visibility</p:attrName>
                                        </p:attrNameLst>
                                      </p:cBhvr>
                                      <p:to>
                                        <p:strVal val="visible"/>
                                      </p:to>
                                    </p:set>
                                    <p:animEffect transition="in" filter="wipe(down)">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98072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smtClean="0">
                <a:solidFill>
                  <a:prstClr val="white"/>
                </a:solidFill>
                <a:latin typeface="微軟正黑體" panose="020B0604030504040204" pitchFamily="34" charset="-120"/>
                <a:ea typeface="微軟正黑體" panose="020B0604030504040204" pitchFamily="34" charset="-120"/>
              </a:rPr>
              <a:t>學生</a:t>
            </a:r>
            <a:r>
              <a:rPr lang="zh-TW" altLang="en-US" sz="4800" b="1" dirty="0">
                <a:solidFill>
                  <a:prstClr val="white"/>
                </a:solidFill>
                <a:latin typeface="微軟正黑體" panose="020B0604030504040204" pitchFamily="34" charset="-120"/>
                <a:ea typeface="微軟正黑體" panose="020B0604030504040204" pitchFamily="34" charset="-120"/>
              </a:rPr>
              <a:t>濫用藥物人數統計</a:t>
            </a:r>
          </a:p>
        </p:txBody>
      </p:sp>
      <p:pic>
        <p:nvPicPr>
          <p:cNvPr id="6" name="圖片 5"/>
          <p:cNvPicPr>
            <a:picLocks noChangeAspect="1"/>
          </p:cNvPicPr>
          <p:nvPr/>
        </p:nvPicPr>
        <p:blipFill>
          <a:blip r:embed="rId3"/>
          <a:stretch>
            <a:fillRect/>
          </a:stretch>
        </p:blipFill>
        <p:spPr>
          <a:xfrm>
            <a:off x="0" y="1988840"/>
            <a:ext cx="9144000" cy="3653259"/>
          </a:xfrm>
          <a:prstGeom prst="rect">
            <a:avLst/>
          </a:prstGeom>
        </p:spPr>
      </p:pic>
    </p:spTree>
    <p:extLst>
      <p:ext uri="{BB962C8B-B14F-4D97-AF65-F5344CB8AC3E}">
        <p14:creationId xmlns:p14="http://schemas.microsoft.com/office/powerpoint/2010/main" val="2644066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016" y="2492896"/>
            <a:ext cx="9144000" cy="1412776"/>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9600" b="1"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a:rPr>
              <a:t>什麼是毒品</a:t>
            </a:r>
            <a:r>
              <a:rPr kumimoji="0" lang="en-US" altLang="zh-TW" sz="9600" b="1"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a:rPr>
              <a:t>?</a:t>
            </a:r>
            <a:endParaRPr kumimoji="0" lang="zh-TW" altLang="en-US" sz="9600" b="1"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a:endParaRPr>
          </a:p>
        </p:txBody>
      </p:sp>
    </p:spTree>
    <p:extLst>
      <p:ext uri="{BB962C8B-B14F-4D97-AF65-F5344CB8AC3E}">
        <p14:creationId xmlns:p14="http://schemas.microsoft.com/office/powerpoint/2010/main" val="1339454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b="4246"/>
          <a:stretch/>
        </p:blipFill>
        <p:spPr>
          <a:xfrm>
            <a:off x="38310" y="260648"/>
            <a:ext cx="9134526" cy="5803684"/>
          </a:xfrm>
          <a:prstGeom prst="rect">
            <a:avLst/>
          </a:prstGeom>
        </p:spPr>
      </p:pic>
      <p:sp>
        <p:nvSpPr>
          <p:cNvPr id="3" name="文字方塊 2"/>
          <p:cNvSpPr txBox="1"/>
          <p:nvPr/>
        </p:nvSpPr>
        <p:spPr>
          <a:xfrm>
            <a:off x="1504492" y="2448484"/>
            <a:ext cx="1661993" cy="2554545"/>
          </a:xfrm>
          <a:prstGeom prst="rect">
            <a:avLst/>
          </a:prstGeom>
          <a:noFill/>
        </p:spPr>
        <p:txBody>
          <a:bodyPr vert="eaVert" wrap="none" rtlCol="0">
            <a:spAutoFit/>
          </a:bodyPr>
          <a:lstStyle/>
          <a:p>
            <a:r>
              <a:rPr lang="zh-TW" altLang="en-US" sz="9600" b="1" dirty="0" smtClean="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藥品</a:t>
            </a:r>
          </a:p>
        </p:txBody>
      </p:sp>
      <p:sp>
        <p:nvSpPr>
          <p:cNvPr id="4" name="文字方塊 3"/>
          <p:cNvSpPr txBox="1"/>
          <p:nvPr/>
        </p:nvSpPr>
        <p:spPr>
          <a:xfrm>
            <a:off x="5896980" y="2448484"/>
            <a:ext cx="1661993" cy="2554545"/>
          </a:xfrm>
          <a:prstGeom prst="rect">
            <a:avLst/>
          </a:prstGeom>
          <a:noFill/>
        </p:spPr>
        <p:txBody>
          <a:bodyPr vert="eaVert" wrap="none" rtlCol="0">
            <a:spAutoFit/>
          </a:bodyPr>
          <a:lstStyle/>
          <a:p>
            <a:r>
              <a:rPr lang="zh-TW" altLang="en-US" sz="96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毒品</a:t>
            </a:r>
          </a:p>
        </p:txBody>
      </p:sp>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6666" y="4608724"/>
            <a:ext cx="1458084" cy="1403938"/>
          </a:xfrm>
          <a:prstGeom prst="rect">
            <a:avLst/>
          </a:prstGeom>
          <a:ln>
            <a:noFill/>
          </a:ln>
          <a:effectLst>
            <a:softEdge rad="112500"/>
          </a:effectLst>
        </p:spPr>
      </p:pic>
    </p:spTree>
    <p:extLst>
      <p:ext uri="{BB962C8B-B14F-4D97-AF65-F5344CB8AC3E}">
        <p14:creationId xmlns:p14="http://schemas.microsoft.com/office/powerpoint/2010/main" val="1331169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descr="Drugs And Controlled Substances Icon Set Stock Illustration - Download  Image Now - Narcotic, Icon, Medicine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582" y="332656"/>
            <a:ext cx="5096835" cy="509683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308085" y="5517232"/>
            <a:ext cx="2527830" cy="1323439"/>
          </a:xfrm>
          <a:prstGeom prst="rect">
            <a:avLst/>
          </a:prstGeom>
        </p:spPr>
        <p:txBody>
          <a:bodyPr wrap="square">
            <a:spAutoFit/>
          </a:bodyPr>
          <a:lstStyle/>
          <a:p>
            <a:pPr algn="dist"/>
            <a:r>
              <a:rPr lang="zh-TW" altLang="en-US" sz="8000" b="1" dirty="0">
                <a:solidFill>
                  <a:prstClr val="black">
                    <a:lumMod val="85000"/>
                    <a:lumOff val="1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毒</a:t>
            </a:r>
            <a:r>
              <a:rPr lang="zh-TW" altLang="en-US" sz="8000" b="1" dirty="0" smtClean="0">
                <a:solidFill>
                  <a:prstClr val="black">
                    <a:lumMod val="85000"/>
                    <a:lumOff val="1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品</a:t>
            </a:r>
            <a:endParaRPr lang="zh-TW" altLang="en-US" sz="2400" dirty="0">
              <a:effectLst>
                <a:outerShdw blurRad="38100" dist="38100" dir="2700000" algn="tl">
                  <a:srgbClr val="000000">
                    <a:alpha val="43137"/>
                  </a:srgbClr>
                </a:outerShdw>
              </a:effectLst>
            </a:endParaRPr>
          </a:p>
        </p:txBody>
      </p:sp>
      <p:sp>
        <p:nvSpPr>
          <p:cNvPr id="11" name="矩形 10"/>
          <p:cNvSpPr/>
          <p:nvPr/>
        </p:nvSpPr>
        <p:spPr>
          <a:xfrm>
            <a:off x="0" y="13327"/>
            <a:ext cx="9144000" cy="5517232"/>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圓角矩形 11"/>
          <p:cNvSpPr/>
          <p:nvPr/>
        </p:nvSpPr>
        <p:spPr>
          <a:xfrm>
            <a:off x="251520" y="980728"/>
            <a:ext cx="3096344" cy="91878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smtClean="0">
                <a:solidFill>
                  <a:schemeClr val="tx1">
                    <a:lumMod val="75000"/>
                    <a:lumOff val="25000"/>
                  </a:schemeClr>
                </a:solidFill>
                <a:latin typeface="微軟正黑體" panose="020B0604030504040204" pitchFamily="34" charset="-120"/>
                <a:ea typeface="微軟正黑體" panose="020B0604030504040204" pitchFamily="34" charset="-120"/>
              </a:rPr>
              <a:t>成癮性</a:t>
            </a:r>
            <a:endParaRPr lang="zh-TW" altLang="en-US" sz="54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3" name="圓角矩形 12"/>
          <p:cNvSpPr/>
          <p:nvPr/>
        </p:nvSpPr>
        <p:spPr>
          <a:xfrm>
            <a:off x="5508104" y="2132856"/>
            <a:ext cx="3096344" cy="91878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a:solidFill>
                  <a:schemeClr val="tx1">
                    <a:lumMod val="75000"/>
                    <a:lumOff val="25000"/>
                  </a:schemeClr>
                </a:solidFill>
                <a:latin typeface="微軟正黑體" panose="020B0604030504040204" pitchFamily="34" charset="-120"/>
                <a:ea typeface="微軟正黑體" panose="020B0604030504040204" pitchFamily="34" charset="-120"/>
              </a:rPr>
              <a:t>濫用性</a:t>
            </a:r>
          </a:p>
        </p:txBody>
      </p:sp>
      <p:sp>
        <p:nvSpPr>
          <p:cNvPr id="14" name="圓角矩形 13"/>
          <p:cNvSpPr/>
          <p:nvPr/>
        </p:nvSpPr>
        <p:spPr>
          <a:xfrm>
            <a:off x="1336993" y="3208040"/>
            <a:ext cx="3942184" cy="91878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a:solidFill>
                  <a:schemeClr val="tx1">
                    <a:lumMod val="75000"/>
                    <a:lumOff val="25000"/>
                  </a:schemeClr>
                </a:solidFill>
                <a:latin typeface="微軟正黑體" panose="020B0604030504040204" pitchFamily="34" charset="-120"/>
                <a:ea typeface="微軟正黑體" panose="020B0604030504040204" pitchFamily="34" charset="-120"/>
              </a:rPr>
              <a:t>社會危害性</a:t>
            </a:r>
          </a:p>
        </p:txBody>
      </p:sp>
    </p:spTree>
    <p:extLst>
      <p:ext uri="{BB962C8B-B14F-4D97-AF65-F5344CB8AC3E}">
        <p14:creationId xmlns:p14="http://schemas.microsoft.com/office/powerpoint/2010/main" val="1973375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bldP spid="13" grpId="0" build="p"/>
      <p:bldP spid="14"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2283858" y="5517232"/>
            <a:ext cx="4576284" cy="1323439"/>
          </a:xfrm>
          <a:prstGeom prst="rect">
            <a:avLst/>
          </a:prstGeom>
        </p:spPr>
        <p:txBody>
          <a:bodyPr wrap="square">
            <a:spAutoFit/>
          </a:bodyPr>
          <a:lstStyle/>
          <a:p>
            <a:pPr algn="dist"/>
            <a:r>
              <a:rPr lang="zh-TW" altLang="en-US" sz="8000" b="1" dirty="0" smtClean="0">
                <a:solidFill>
                  <a:prstClr val="black">
                    <a:lumMod val="85000"/>
                    <a:lumOff val="15000"/>
                  </a:prst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管制藥品</a:t>
            </a:r>
            <a:endParaRPr lang="zh-TW" altLang="en-US" sz="2400" dirty="0">
              <a:effectLst>
                <a:outerShdw blurRad="38100" dist="38100" dir="2700000" algn="tl">
                  <a:srgbClr val="000000">
                    <a:alpha val="43137"/>
                  </a:srgbClr>
                </a:outerShdw>
              </a:effectLst>
            </a:endParaRPr>
          </a:p>
        </p:txBody>
      </p:sp>
      <p:pic>
        <p:nvPicPr>
          <p:cNvPr id="26626" name="Picture 2" descr="Morphine Illustrations, Royalty-Free Vector Graphics &amp; Clip Art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100" y="260648"/>
            <a:ext cx="4691800" cy="5109221"/>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0" y="13327"/>
            <a:ext cx="9144000" cy="5517232"/>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圓角矩形 4"/>
          <p:cNvSpPr/>
          <p:nvPr/>
        </p:nvSpPr>
        <p:spPr>
          <a:xfrm>
            <a:off x="0" y="980728"/>
            <a:ext cx="3096344" cy="91878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a:solidFill>
                  <a:schemeClr val="tx1">
                    <a:lumMod val="75000"/>
                    <a:lumOff val="25000"/>
                  </a:schemeClr>
                </a:solidFill>
                <a:latin typeface="微軟正黑體" panose="020B0604030504040204" pitchFamily="34" charset="-120"/>
                <a:ea typeface="微軟正黑體" panose="020B0604030504040204" pitchFamily="34" charset="-120"/>
              </a:rPr>
              <a:t>成癮</a:t>
            </a:r>
            <a:r>
              <a:rPr lang="zh-TW" altLang="en-US" sz="5400" b="1" dirty="0" smtClean="0">
                <a:solidFill>
                  <a:schemeClr val="tx1">
                    <a:lumMod val="75000"/>
                    <a:lumOff val="25000"/>
                  </a:schemeClr>
                </a:solidFill>
                <a:latin typeface="微軟正黑體" panose="020B0604030504040204" pitchFamily="34" charset="-120"/>
                <a:ea typeface="微軟正黑體" panose="020B0604030504040204" pitchFamily="34" charset="-120"/>
              </a:rPr>
              <a:t>性</a:t>
            </a:r>
            <a:r>
              <a:rPr lang="en-US" altLang="zh-TW" sz="5400" b="1" dirty="0" smtClean="0">
                <a:solidFill>
                  <a:schemeClr val="tx1">
                    <a:lumMod val="75000"/>
                    <a:lumOff val="25000"/>
                  </a:schemeClr>
                </a:solidFill>
                <a:latin typeface="微軟正黑體" panose="020B0604030504040204" pitchFamily="34" charset="-120"/>
                <a:ea typeface="微軟正黑體" panose="020B0604030504040204" pitchFamily="34" charset="-120"/>
              </a:rPr>
              <a:t/>
            </a:r>
            <a:br>
              <a:rPr lang="en-US" altLang="zh-TW" sz="5400" b="1" dirty="0" smtClean="0">
                <a:solidFill>
                  <a:schemeClr val="tx1">
                    <a:lumMod val="75000"/>
                    <a:lumOff val="25000"/>
                  </a:schemeClr>
                </a:solidFill>
                <a:latin typeface="微軟正黑體" panose="020B0604030504040204" pitchFamily="34" charset="-120"/>
                <a:ea typeface="微軟正黑體" panose="020B0604030504040204" pitchFamily="34" charset="-120"/>
              </a:rPr>
            </a:br>
            <a:r>
              <a:rPr lang="zh-TW" altLang="en-US" sz="5400" b="1" dirty="0" smtClean="0">
                <a:solidFill>
                  <a:schemeClr val="tx1">
                    <a:lumMod val="75000"/>
                    <a:lumOff val="25000"/>
                  </a:schemeClr>
                </a:solidFill>
                <a:latin typeface="微軟正黑體" panose="020B0604030504040204" pitchFamily="34" charset="-120"/>
                <a:ea typeface="微軟正黑體" panose="020B0604030504040204" pitchFamily="34" charset="-120"/>
              </a:rPr>
              <a:t>麻醉藥</a:t>
            </a:r>
            <a:endParaRPr lang="zh-TW" altLang="en-US" sz="54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6" name="圓角矩形 5"/>
          <p:cNvSpPr/>
          <p:nvPr/>
        </p:nvSpPr>
        <p:spPr>
          <a:xfrm>
            <a:off x="5508104" y="1394088"/>
            <a:ext cx="3096344" cy="91878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a:solidFill>
                  <a:schemeClr val="tx1">
                    <a:lumMod val="75000"/>
                    <a:lumOff val="25000"/>
                  </a:schemeClr>
                </a:solidFill>
                <a:latin typeface="微軟正黑體" panose="020B0604030504040204" pitchFamily="34" charset="-120"/>
                <a:ea typeface="微軟正黑體" panose="020B0604030504040204" pitchFamily="34" charset="-120"/>
              </a:rPr>
              <a:t>影響</a:t>
            </a:r>
            <a:r>
              <a:rPr lang="zh-TW" altLang="en-US" sz="5400" b="1" dirty="0" smtClean="0">
                <a:solidFill>
                  <a:schemeClr val="tx1">
                    <a:lumMod val="75000"/>
                    <a:lumOff val="25000"/>
                  </a:schemeClr>
                </a:solidFill>
                <a:latin typeface="微軟正黑體" panose="020B0604030504040204" pitchFamily="34" charset="-120"/>
                <a:ea typeface="微軟正黑體" panose="020B0604030504040204" pitchFamily="34" charset="-120"/>
              </a:rPr>
              <a:t>精神</a:t>
            </a:r>
            <a:endParaRPr lang="zh-TW" altLang="en-US" sz="54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7" name="圓角矩形 6"/>
          <p:cNvSpPr/>
          <p:nvPr/>
        </p:nvSpPr>
        <p:spPr>
          <a:xfrm>
            <a:off x="2051720" y="3645024"/>
            <a:ext cx="3739063" cy="91878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5400" b="1" dirty="0">
                <a:solidFill>
                  <a:schemeClr val="tx1">
                    <a:lumMod val="75000"/>
                    <a:lumOff val="25000"/>
                  </a:schemeClr>
                </a:solidFill>
                <a:latin typeface="微軟正黑體" panose="020B0604030504040204" pitchFamily="34" charset="-120"/>
                <a:ea typeface="微軟正黑體" panose="020B0604030504040204" pitchFamily="34" charset="-120"/>
              </a:rPr>
              <a:t>有</a:t>
            </a:r>
            <a:r>
              <a:rPr lang="zh-TW" altLang="en-US" sz="5400" b="1" dirty="0" smtClean="0">
                <a:solidFill>
                  <a:schemeClr val="tx1">
                    <a:lumMod val="75000"/>
                    <a:lumOff val="25000"/>
                  </a:schemeClr>
                </a:solidFill>
                <a:latin typeface="微軟正黑體" panose="020B0604030504040204" pitchFamily="34" charset="-120"/>
                <a:ea typeface="微軟正黑體" panose="020B0604030504040204" pitchFamily="34" charset="-120"/>
              </a:rPr>
              <a:t>加強管理必要</a:t>
            </a:r>
            <a:endParaRPr lang="zh-TW" altLang="en-US" sz="54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71065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500"/>
                                        <p:tgtEl>
                                          <p:spTgt spid="5">
                                            <p:txEl>
                                              <p:pRg st="0" end="0"/>
                                            </p:txEl>
                                          </p:spTgt>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P spid="6" grpId="0" build="p"/>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瑞士〞美得眠錠２毫克（氟耐妥眠） {MODIPANOL TABLET 2MG &quot;SWISS&quot; (FLUNITRAZEPAM)} @ 藥要看"/>
          <p:cNvPicPr>
            <a:picLocks noChangeAspect="1" noChangeArrowheads="1"/>
          </p:cNvPicPr>
          <p:nvPr/>
        </p:nvPicPr>
        <p:blipFill rotWithShape="1">
          <a:blip r:embed="rId2">
            <a:extLst>
              <a:ext uri="{28A0092B-C50C-407E-A947-70E740481C1C}">
                <a14:useLocalDpi xmlns:a14="http://schemas.microsoft.com/office/drawing/2010/main" val="0"/>
              </a:ext>
            </a:extLst>
          </a:blip>
          <a:srcRect t="5906" r="8859" b="2953"/>
          <a:stretch/>
        </p:blipFill>
        <p:spPr bwMode="auto">
          <a:xfrm>
            <a:off x="2349624" y="1844824"/>
            <a:ext cx="4444752" cy="444475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3453745" y="404664"/>
            <a:ext cx="2236510" cy="1323439"/>
          </a:xfrm>
          <a:prstGeom prst="rect">
            <a:avLst/>
          </a:prstGeom>
        </p:spPr>
        <p:txBody>
          <a:bodyPr wrap="none">
            <a:spAutoFit/>
          </a:bodyPr>
          <a:lstStyle/>
          <a:p>
            <a:r>
              <a:rPr lang="en-US" altLang="zh-TW" sz="8000" b="1" dirty="0" smtClean="0">
                <a:solidFill>
                  <a:srgbClr val="000000"/>
                </a:solidFill>
                <a:latin typeface="Arial"/>
                <a:ea typeface="微軟正黑體"/>
              </a:rPr>
              <a:t>FM2</a:t>
            </a:r>
            <a:endParaRPr lang="zh-TW" altLang="en-US" sz="8000" b="1" dirty="0">
              <a:solidFill>
                <a:srgbClr val="000000"/>
              </a:solidFill>
              <a:latin typeface="Arial"/>
              <a:ea typeface="微軟正黑體"/>
            </a:endParaRPr>
          </a:p>
        </p:txBody>
      </p:sp>
    </p:spTree>
    <p:extLst>
      <p:ext uri="{BB962C8B-B14F-4D97-AF65-F5344CB8AC3E}">
        <p14:creationId xmlns:p14="http://schemas.microsoft.com/office/powerpoint/2010/main" val="1143692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53745" y="404664"/>
            <a:ext cx="2236510" cy="1323439"/>
          </a:xfrm>
          <a:prstGeom prst="rect">
            <a:avLst/>
          </a:prstGeom>
        </p:spPr>
        <p:txBody>
          <a:bodyPr wrap="none">
            <a:spAutoFit/>
          </a:bodyPr>
          <a:lstStyle/>
          <a:p>
            <a:r>
              <a:rPr lang="en-US" altLang="zh-TW" sz="8000" b="1" dirty="0" smtClean="0">
                <a:solidFill>
                  <a:srgbClr val="000000"/>
                </a:solidFill>
                <a:latin typeface="Arial"/>
                <a:ea typeface="微軟正黑體"/>
              </a:rPr>
              <a:t>FM2</a:t>
            </a:r>
            <a:endParaRPr lang="zh-TW" altLang="en-US" sz="8000" b="1" dirty="0">
              <a:solidFill>
                <a:srgbClr val="000000"/>
              </a:solidFill>
              <a:latin typeface="Arial"/>
              <a:ea typeface="微軟正黑體"/>
            </a:endParaRPr>
          </a:p>
        </p:txBody>
      </p:sp>
      <p:pic>
        <p:nvPicPr>
          <p:cNvPr id="5" name="Picture 2" descr="瑞士〞美得眠錠２毫克（氟耐妥眠） {MODIPANOL TABLET 2MG &quot;SWISS&quot; (FLUNITRAZEPAM)} @ 藥要看"/>
          <p:cNvPicPr>
            <a:picLocks noChangeAspect="1" noChangeArrowheads="1"/>
          </p:cNvPicPr>
          <p:nvPr/>
        </p:nvPicPr>
        <p:blipFill rotWithShape="1">
          <a:blip r:embed="rId2">
            <a:extLst>
              <a:ext uri="{28A0092B-C50C-407E-A947-70E740481C1C}">
                <a14:useLocalDpi xmlns:a14="http://schemas.microsoft.com/office/drawing/2010/main" val="0"/>
              </a:ext>
            </a:extLst>
          </a:blip>
          <a:srcRect t="5906" r="8859" b="2953"/>
          <a:stretch/>
        </p:blipFill>
        <p:spPr bwMode="auto">
          <a:xfrm>
            <a:off x="436571" y="2348880"/>
            <a:ext cx="3231975" cy="323197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3851920" y="2335984"/>
            <a:ext cx="5046190" cy="769441"/>
          </a:xfrm>
          <a:prstGeom prst="rect">
            <a:avLst/>
          </a:prstGeom>
        </p:spPr>
        <p:txBody>
          <a:bodyPr wrap="none">
            <a:spAutoFit/>
          </a:bodyPr>
          <a:lstStyle/>
          <a:p>
            <a:pPr algn="ctr"/>
            <a:r>
              <a:rPr lang="en-GB" altLang="zh-TW" sz="4400" b="1" dirty="0" err="1" smtClean="0"/>
              <a:t>Flunitrazepam</a:t>
            </a:r>
            <a:r>
              <a:rPr lang="zh-TW" altLang="en-US" sz="4400" b="1" dirty="0" smtClean="0"/>
              <a:t> </a:t>
            </a:r>
            <a:r>
              <a:rPr lang="en-US" altLang="zh-TW" sz="4400" b="1" dirty="0" smtClean="0"/>
              <a:t>(</a:t>
            </a:r>
            <a:r>
              <a:rPr lang="en-GB" altLang="zh-TW" sz="4400" b="1" dirty="0" smtClean="0"/>
              <a:t>FM2</a:t>
            </a:r>
            <a:r>
              <a:rPr lang="en-US" altLang="zh-TW" sz="4400" b="1" dirty="0" smtClean="0"/>
              <a:t>)</a:t>
            </a:r>
            <a:endParaRPr lang="zh-TW" altLang="en-US" sz="4400" b="1" dirty="0"/>
          </a:p>
        </p:txBody>
      </p:sp>
      <p:sp>
        <p:nvSpPr>
          <p:cNvPr id="7" name="矩形 6"/>
          <p:cNvSpPr/>
          <p:nvPr/>
        </p:nvSpPr>
        <p:spPr>
          <a:xfrm>
            <a:off x="3932961" y="3122525"/>
            <a:ext cx="4884109" cy="2419124"/>
          </a:xfrm>
          <a:prstGeom prst="rect">
            <a:avLst/>
          </a:prstGeom>
        </p:spPr>
        <p:txBody>
          <a:bodyPr wrap="square">
            <a:spAutoFit/>
          </a:bodyPr>
          <a:lstStyle/>
          <a:p>
            <a:pPr>
              <a:lnSpc>
                <a:spcPct val="135000"/>
              </a:lnSpc>
              <a:spcBef>
                <a:spcPct val="0"/>
              </a:spcBef>
            </a:pPr>
            <a:r>
              <a:rPr lang="zh-TW" altLang="en-US" sz="2800" b="1" dirty="0" smtClean="0">
                <a:solidFill>
                  <a:schemeClr val="tx1">
                    <a:lumMod val="95000"/>
                    <a:lumOff val="5000"/>
                  </a:schemeClr>
                </a:solidFill>
                <a:latin typeface="Times New Roman" pitchFamily="18" charset="0"/>
                <a:ea typeface="微軟正黑體" panose="020B0604030504040204" pitchFamily="34" charset="-120"/>
                <a:cs typeface="Times New Roman" pitchFamily="18" charset="0"/>
              </a:rPr>
              <a:t>第三</a:t>
            </a:r>
            <a:r>
              <a:rPr lang="zh-TW" altLang="en-US" sz="2800" b="1" dirty="0">
                <a:solidFill>
                  <a:schemeClr val="tx1">
                    <a:lumMod val="95000"/>
                    <a:lumOff val="5000"/>
                  </a:schemeClr>
                </a:solidFill>
                <a:latin typeface="Times New Roman" pitchFamily="18" charset="0"/>
                <a:ea typeface="微軟正黑體" panose="020B0604030504040204" pitchFamily="34" charset="-120"/>
                <a:cs typeface="Times New Roman" pitchFamily="18" charset="0"/>
              </a:rPr>
              <a:t>級毒品：</a:t>
            </a:r>
            <a:endParaRPr lang="en-US" altLang="zh-TW" sz="2800" b="1" dirty="0">
              <a:solidFill>
                <a:schemeClr val="tx1">
                  <a:lumMod val="95000"/>
                  <a:lumOff val="5000"/>
                </a:schemeClr>
              </a:solidFill>
              <a:latin typeface="Times New Roman" pitchFamily="18" charset="0"/>
              <a:ea typeface="微軟正黑體" panose="020B0604030504040204" pitchFamily="34" charset="-120"/>
              <a:cs typeface="Times New Roman" pitchFamily="18" charset="0"/>
            </a:endParaRPr>
          </a:p>
          <a:p>
            <a:pPr>
              <a:lnSpc>
                <a:spcPct val="135000"/>
              </a:lnSpc>
              <a:spcBef>
                <a:spcPct val="0"/>
              </a:spcBef>
            </a:pPr>
            <a:r>
              <a:rPr lang="zh-TW" altLang="en-US" sz="2800" b="1" dirty="0">
                <a:solidFill>
                  <a:schemeClr val="tx1">
                    <a:lumMod val="75000"/>
                    <a:lumOff val="25000"/>
                  </a:schemeClr>
                </a:solidFill>
                <a:latin typeface="Times New Roman" pitchFamily="18" charset="0"/>
                <a:ea typeface="微軟正黑體" panose="020B0604030504040204" pitchFamily="34" charset="-120"/>
                <a:cs typeface="Times New Roman" pitchFamily="18" charset="0"/>
              </a:rPr>
              <a:t>約會強暴</a:t>
            </a:r>
            <a:r>
              <a:rPr lang="zh-TW" altLang="en-US" sz="2800" b="1" dirty="0" smtClean="0">
                <a:solidFill>
                  <a:schemeClr val="tx1">
                    <a:lumMod val="75000"/>
                    <a:lumOff val="25000"/>
                  </a:schemeClr>
                </a:solidFill>
                <a:latin typeface="Times New Roman" pitchFamily="18" charset="0"/>
                <a:ea typeface="微軟正黑體" panose="020B0604030504040204" pitchFamily="34" charset="-120"/>
                <a:cs typeface="Times New Roman" pitchFamily="18" charset="0"/>
              </a:rPr>
              <a:t>丸，作用</a:t>
            </a:r>
            <a:r>
              <a:rPr lang="zh-TW" altLang="en-US" sz="2800" b="1" dirty="0">
                <a:solidFill>
                  <a:schemeClr val="tx1">
                    <a:lumMod val="75000"/>
                    <a:lumOff val="25000"/>
                  </a:schemeClr>
                </a:solidFill>
                <a:latin typeface="Times New Roman" pitchFamily="18" charset="0"/>
                <a:ea typeface="微軟正黑體" panose="020B0604030504040204" pitchFamily="34" charset="-120"/>
                <a:cs typeface="Times New Roman" pitchFamily="18" charset="0"/>
              </a:rPr>
              <a:t>快速效果</a:t>
            </a:r>
            <a:r>
              <a:rPr lang="zh-TW" altLang="en-US" sz="2800" b="1" dirty="0" smtClean="0">
                <a:solidFill>
                  <a:schemeClr val="tx1">
                    <a:lumMod val="75000"/>
                    <a:lumOff val="25000"/>
                  </a:schemeClr>
                </a:solidFill>
                <a:latin typeface="Times New Roman" pitchFamily="18" charset="0"/>
                <a:ea typeface="微軟正黑體" panose="020B0604030504040204" pitchFamily="34" charset="-120"/>
                <a:cs typeface="Times New Roman" pitchFamily="18" charset="0"/>
              </a:rPr>
              <a:t>久 </a:t>
            </a:r>
            <a:endParaRPr lang="zh-TW" altLang="en-US" sz="2800" b="1" dirty="0">
              <a:solidFill>
                <a:schemeClr val="tx1">
                  <a:lumMod val="75000"/>
                  <a:lumOff val="25000"/>
                </a:schemeClr>
              </a:solidFill>
              <a:latin typeface="Times New Roman" pitchFamily="18" charset="0"/>
              <a:ea typeface="微軟正黑體" panose="020B0604030504040204" pitchFamily="34" charset="-120"/>
              <a:cs typeface="Times New Roman" pitchFamily="18" charset="0"/>
            </a:endParaRPr>
          </a:p>
          <a:p>
            <a:pPr>
              <a:lnSpc>
                <a:spcPct val="135000"/>
              </a:lnSpc>
              <a:spcBef>
                <a:spcPct val="0"/>
              </a:spcBef>
            </a:pPr>
            <a:r>
              <a:rPr lang="zh-TW" altLang="en-US" sz="2800" b="1" dirty="0" smtClean="0">
                <a:solidFill>
                  <a:schemeClr val="tx1">
                    <a:lumMod val="95000"/>
                    <a:lumOff val="5000"/>
                  </a:schemeClr>
                </a:solidFill>
                <a:latin typeface="Times New Roman" pitchFamily="18" charset="0"/>
                <a:ea typeface="微軟正黑體" panose="020B0604030504040204" pitchFamily="34" charset="-120"/>
                <a:cs typeface="Times New Roman" pitchFamily="18" charset="0"/>
              </a:rPr>
              <a:t>第三</a:t>
            </a:r>
            <a:r>
              <a:rPr lang="zh-TW" altLang="en-US" sz="2800" b="1" dirty="0">
                <a:solidFill>
                  <a:schemeClr val="tx1">
                    <a:lumMod val="95000"/>
                    <a:lumOff val="5000"/>
                  </a:schemeClr>
                </a:solidFill>
                <a:latin typeface="Times New Roman" pitchFamily="18" charset="0"/>
                <a:ea typeface="微軟正黑體" panose="020B0604030504040204" pitchFamily="34" charset="-120"/>
                <a:cs typeface="Times New Roman" pitchFamily="18" charset="0"/>
              </a:rPr>
              <a:t>級管制藥品：</a:t>
            </a:r>
            <a:endParaRPr lang="en-US" altLang="zh-TW" sz="2800" b="1" dirty="0">
              <a:solidFill>
                <a:schemeClr val="tx1">
                  <a:lumMod val="95000"/>
                  <a:lumOff val="5000"/>
                </a:schemeClr>
              </a:solidFill>
              <a:latin typeface="Times New Roman" pitchFamily="18" charset="0"/>
              <a:ea typeface="微軟正黑體" panose="020B0604030504040204" pitchFamily="34" charset="-120"/>
              <a:cs typeface="Times New Roman" pitchFamily="18" charset="0"/>
            </a:endParaRPr>
          </a:p>
          <a:p>
            <a:pPr>
              <a:lnSpc>
                <a:spcPct val="135000"/>
              </a:lnSpc>
              <a:spcBef>
                <a:spcPct val="0"/>
              </a:spcBef>
            </a:pPr>
            <a:r>
              <a:rPr lang="zh-TW" altLang="en-US" sz="2800" b="1" dirty="0">
                <a:solidFill>
                  <a:schemeClr val="tx1">
                    <a:lumMod val="75000"/>
                    <a:lumOff val="25000"/>
                  </a:schemeClr>
                </a:solidFill>
                <a:latin typeface="Times New Roman" pitchFamily="18" charset="0"/>
                <a:ea typeface="微軟正黑體" panose="020B0604030504040204" pitchFamily="34" charset="-120"/>
                <a:cs typeface="Times New Roman" pitchFamily="18" charset="0"/>
              </a:rPr>
              <a:t>長效型安眠藥</a:t>
            </a:r>
            <a:endParaRPr lang="zh-TW" altLang="en-US" sz="2800" dirty="0">
              <a:solidFill>
                <a:schemeClr val="tx1">
                  <a:lumMod val="75000"/>
                  <a:lumOff val="25000"/>
                </a:schemeClr>
              </a:solidFill>
            </a:endParaRPr>
          </a:p>
        </p:txBody>
      </p:sp>
      <p:sp>
        <p:nvSpPr>
          <p:cNvPr id="14" name="矩形 13"/>
          <p:cNvSpPr/>
          <p:nvPr/>
        </p:nvSpPr>
        <p:spPr>
          <a:xfrm>
            <a:off x="0" y="2060848"/>
            <a:ext cx="9143999" cy="405516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1025053" y="2610727"/>
            <a:ext cx="2441694" cy="769441"/>
          </a:xfrm>
          <a:prstGeom prst="rect">
            <a:avLst/>
          </a:prstGeom>
          <a:noFill/>
        </p:spPr>
        <p:txBody>
          <a:bodyPr wrap="none" rtlCol="0">
            <a:spAutoFit/>
          </a:bodyPr>
          <a:lstStyle/>
          <a:p>
            <a:r>
              <a:rPr lang="zh-TW" altLang="en-US" sz="4400" b="1" dirty="0">
                <a:solidFill>
                  <a:prstClr val="black"/>
                </a:solidFill>
                <a:latin typeface="微軟正黑體" panose="020B0604030504040204" pitchFamily="34" charset="-120"/>
                <a:ea typeface="微軟正黑體" panose="020B0604030504040204" pitchFamily="34" charset="-120"/>
              </a:rPr>
              <a:t>非法獲得</a:t>
            </a:r>
            <a:endParaRPr lang="zh-TW" altLang="en-US" sz="4400" dirty="0" smtClean="0">
              <a:latin typeface="微軟正黑體" panose="020B0604030504040204" pitchFamily="34" charset="-120"/>
              <a:ea typeface="微軟正黑體" panose="020B0604030504040204" pitchFamily="34" charset="-120"/>
            </a:endParaRPr>
          </a:p>
        </p:txBody>
      </p:sp>
      <p:sp>
        <p:nvSpPr>
          <p:cNvPr id="9" name="矩形 8"/>
          <p:cNvSpPr/>
          <p:nvPr/>
        </p:nvSpPr>
        <p:spPr>
          <a:xfrm>
            <a:off x="5544131" y="2610727"/>
            <a:ext cx="3005951" cy="769441"/>
          </a:xfrm>
          <a:prstGeom prst="rect">
            <a:avLst/>
          </a:prstGeom>
        </p:spPr>
        <p:txBody>
          <a:bodyPr wrap="none">
            <a:spAutoFit/>
          </a:bodyPr>
          <a:lstStyle/>
          <a:p>
            <a:r>
              <a:rPr lang="zh-TW" altLang="en-US" sz="4400" b="1" dirty="0">
                <a:solidFill>
                  <a:srgbClr val="FF0000"/>
                </a:solidFill>
                <a:latin typeface="微軟正黑體" panose="020B0604030504040204" pitchFamily="34" charset="-120"/>
                <a:ea typeface="微軟正黑體" panose="020B0604030504040204" pitchFamily="34" charset="-120"/>
              </a:rPr>
              <a:t>害人毒品！</a:t>
            </a:r>
            <a:endParaRPr lang="zh-TW" altLang="en-US" sz="4400" dirty="0"/>
          </a:p>
        </p:txBody>
      </p:sp>
      <p:sp>
        <p:nvSpPr>
          <p:cNvPr id="10" name="矩形 9"/>
          <p:cNvSpPr/>
          <p:nvPr/>
        </p:nvSpPr>
        <p:spPr>
          <a:xfrm>
            <a:off x="1025053" y="4234285"/>
            <a:ext cx="2441694" cy="769441"/>
          </a:xfrm>
          <a:prstGeom prst="rect">
            <a:avLst/>
          </a:prstGeom>
        </p:spPr>
        <p:txBody>
          <a:bodyPr wrap="none">
            <a:spAutoFit/>
          </a:bodyPr>
          <a:lstStyle/>
          <a:p>
            <a:r>
              <a:rPr lang="zh-TW" altLang="en-US" sz="4400" b="1" dirty="0">
                <a:solidFill>
                  <a:prstClr val="black"/>
                </a:solidFill>
                <a:latin typeface="微軟正黑體" panose="020B0604030504040204" pitchFamily="34" charset="-120"/>
                <a:ea typeface="微軟正黑體" panose="020B0604030504040204" pitchFamily="34" charset="-120"/>
              </a:rPr>
              <a:t>醫師處方</a:t>
            </a:r>
          </a:p>
        </p:txBody>
      </p:sp>
      <p:sp>
        <p:nvSpPr>
          <p:cNvPr id="11" name="矩形 10"/>
          <p:cNvSpPr/>
          <p:nvPr/>
        </p:nvSpPr>
        <p:spPr>
          <a:xfrm>
            <a:off x="5544132" y="4234285"/>
            <a:ext cx="3005951" cy="769441"/>
          </a:xfrm>
          <a:prstGeom prst="rect">
            <a:avLst/>
          </a:prstGeom>
        </p:spPr>
        <p:txBody>
          <a:bodyPr wrap="none">
            <a:spAutoFit/>
          </a:bodyPr>
          <a:lstStyle/>
          <a:p>
            <a:r>
              <a:rPr lang="zh-TW" altLang="en-US" sz="4400" b="1" dirty="0">
                <a:solidFill>
                  <a:srgbClr val="FF0000"/>
                </a:solidFill>
                <a:latin typeface="微軟正黑體" panose="020B0604030504040204" pitchFamily="34" charset="-120"/>
                <a:ea typeface="微軟正黑體" panose="020B0604030504040204" pitchFamily="34" charset="-120"/>
              </a:rPr>
              <a:t>救命良藥！</a:t>
            </a:r>
            <a:endParaRPr lang="zh-TW" altLang="en-US" sz="4400" dirty="0"/>
          </a:p>
        </p:txBody>
      </p:sp>
      <p:pic>
        <p:nvPicPr>
          <p:cNvPr id="12" name="圖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8520" y="2557934"/>
            <a:ext cx="1622237" cy="875025"/>
          </a:xfrm>
          <a:prstGeom prst="rect">
            <a:avLst/>
          </a:prstGeom>
        </p:spPr>
      </p:pic>
      <p:pic>
        <p:nvPicPr>
          <p:cNvPr id="13" name="圖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8520" y="4173206"/>
            <a:ext cx="1622237" cy="875025"/>
          </a:xfrm>
          <a:prstGeom prst="rect">
            <a:avLst/>
          </a:prstGeom>
        </p:spPr>
      </p:pic>
    </p:spTree>
    <p:extLst>
      <p:ext uri="{BB962C8B-B14F-4D97-AF65-F5344CB8AC3E}">
        <p14:creationId xmlns:p14="http://schemas.microsoft.com/office/powerpoint/2010/main" val="39210258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250"/>
                                        <p:tgtEl>
                                          <p:spTgt spid="12"/>
                                        </p:tgtEl>
                                      </p:cBhvr>
                                    </p:animEffect>
                                  </p:childTnLst>
                                </p:cTn>
                              </p:par>
                            </p:childTnLst>
                          </p:cTn>
                        </p:par>
                        <p:par>
                          <p:cTn id="14" fill="hold">
                            <p:stCondLst>
                              <p:cond delay="250"/>
                            </p:stCondLst>
                            <p:childTnLst>
                              <p:par>
                                <p:cTn id="15" presetID="1"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250"/>
                                        <p:tgtEl>
                                          <p:spTgt spid="13"/>
                                        </p:tgtEl>
                                      </p:cBhvr>
                                    </p:animEffect>
                                  </p:childTnLst>
                                </p:cTn>
                              </p:par>
                            </p:childTnLst>
                          </p:cTn>
                        </p:par>
                        <p:par>
                          <p:cTn id="26" fill="hold">
                            <p:stCondLst>
                              <p:cond delay="250"/>
                            </p:stCondLst>
                            <p:childTnLst>
                              <p:par>
                                <p:cTn id="27" presetID="1"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821" t="33536" r="36865" b="18324"/>
          <a:stretch/>
        </p:blipFill>
        <p:spPr bwMode="auto">
          <a:xfrm>
            <a:off x="4572000" y="3999821"/>
            <a:ext cx="4331447" cy="2843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379" t="23628" r="37574" b="23564"/>
          <a:stretch/>
        </p:blipFill>
        <p:spPr bwMode="auto">
          <a:xfrm>
            <a:off x="467545" y="3999821"/>
            <a:ext cx="4104456" cy="288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553" t="23797" r="36956" b="24699"/>
          <a:stretch/>
        </p:blipFill>
        <p:spPr bwMode="auto">
          <a:xfrm>
            <a:off x="467544" y="1115694"/>
            <a:ext cx="4104456" cy="283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555" t="33177" r="37044" b="16631"/>
          <a:stretch/>
        </p:blipFill>
        <p:spPr bwMode="auto">
          <a:xfrm>
            <a:off x="4572000" y="1115694"/>
            <a:ext cx="4331446" cy="283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0" y="0"/>
            <a:ext cx="9144000" cy="9807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a:latin typeface="微軟正黑體" panose="020B0604030504040204" pitchFamily="34" charset="-120"/>
                <a:ea typeface="微軟正黑體" panose="020B0604030504040204" pitchFamily="34" charset="-120"/>
              </a:rPr>
              <a:t>錯誤用藥危害</a:t>
            </a:r>
          </a:p>
        </p:txBody>
      </p:sp>
      <p:sp>
        <p:nvSpPr>
          <p:cNvPr id="3" name="橢圓 2"/>
          <p:cNvSpPr/>
          <p:nvPr/>
        </p:nvSpPr>
        <p:spPr>
          <a:xfrm>
            <a:off x="1497424" y="1770956"/>
            <a:ext cx="2044696" cy="2044696"/>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smtClean="0">
                <a:solidFill>
                  <a:srgbClr val="C00000"/>
                </a:solidFill>
                <a:latin typeface="微軟正黑體" panose="020B0604030504040204" pitchFamily="34" charset="-120"/>
                <a:ea typeface="微軟正黑體" panose="020B0604030504040204" pitchFamily="34" charset="-120"/>
              </a:rPr>
              <a:t>假藥</a:t>
            </a:r>
            <a:endParaRPr lang="zh-TW" altLang="en-US" sz="6000" b="1" dirty="0">
              <a:solidFill>
                <a:srgbClr val="C00000"/>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5715375" y="1770956"/>
            <a:ext cx="2044696" cy="2044696"/>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smtClean="0">
                <a:solidFill>
                  <a:srgbClr val="C00000"/>
                </a:solidFill>
                <a:latin typeface="微軟正黑體" panose="020B0604030504040204" pitchFamily="34" charset="-120"/>
                <a:ea typeface="微軟正黑體" panose="020B0604030504040204" pitchFamily="34" charset="-120"/>
              </a:rPr>
              <a:t>副作用</a:t>
            </a:r>
            <a:endParaRPr lang="zh-TW" altLang="en-US" sz="4800" b="1" dirty="0">
              <a:solidFill>
                <a:srgbClr val="C00000"/>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1497425" y="4741183"/>
            <a:ext cx="2044696" cy="2044696"/>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smtClean="0">
                <a:solidFill>
                  <a:srgbClr val="C00000"/>
                </a:solidFill>
                <a:latin typeface="微軟正黑體" panose="020B0604030504040204" pitchFamily="34" charset="-120"/>
                <a:ea typeface="微軟正黑體" panose="020B0604030504040204" pitchFamily="34" charset="-120"/>
              </a:rPr>
              <a:t>濫用</a:t>
            </a:r>
            <a:endParaRPr lang="zh-TW" altLang="en-US" sz="6000" b="1" dirty="0">
              <a:solidFill>
                <a:srgbClr val="C00000"/>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5796136" y="4624664"/>
            <a:ext cx="2044696" cy="2044696"/>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b="1" dirty="0" smtClean="0">
                <a:solidFill>
                  <a:srgbClr val="C00000"/>
                </a:solidFill>
                <a:latin typeface="微軟正黑體" panose="020B0604030504040204" pitchFamily="34" charset="-120"/>
                <a:ea typeface="微軟正黑體" panose="020B0604030504040204" pitchFamily="34" charset="-120"/>
              </a:rPr>
              <a:t>致死</a:t>
            </a:r>
            <a:endParaRPr lang="zh-TW" altLang="en-US" sz="6000"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91309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nc.moe.edu.tw/UploadFile/201708311509364949631.jpg"/>
          <p:cNvPicPr>
            <a:picLocks noChangeAspect="1" noChangeArrowheads="1"/>
          </p:cNvPicPr>
          <p:nvPr/>
        </p:nvPicPr>
        <p:blipFill rotWithShape="1">
          <a:blip r:embed="rId3">
            <a:extLst>
              <a:ext uri="{28A0092B-C50C-407E-A947-70E740481C1C}">
                <a14:useLocalDpi xmlns:a14="http://schemas.microsoft.com/office/drawing/2010/main" val="0"/>
              </a:ext>
            </a:extLst>
          </a:blip>
          <a:srcRect l="9599" t="44837" r="11255" b="33529"/>
          <a:stretch/>
        </p:blipFill>
        <p:spPr bwMode="auto">
          <a:xfrm>
            <a:off x="-15251" y="2204864"/>
            <a:ext cx="9174503" cy="354725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5371501" y="6141422"/>
            <a:ext cx="3416320" cy="307777"/>
          </a:xfrm>
          <a:prstGeom prst="rect">
            <a:avLst/>
          </a:prstGeom>
        </p:spPr>
        <p:txBody>
          <a:bodyPr wrap="none">
            <a:spAutoFit/>
          </a:bodyPr>
          <a:lstStyle/>
          <a:p>
            <a:r>
              <a:rPr lang="zh-TW" altLang="en-US" sz="1400" dirty="0">
                <a:latin typeface="微軟正黑體" panose="020B0604030504040204" pitchFamily="34" charset="-120"/>
                <a:ea typeface="微軟正黑體" panose="020B0604030504040204" pitchFamily="34" charset="-120"/>
              </a:rPr>
              <a:t>資料</a:t>
            </a:r>
            <a:r>
              <a:rPr lang="zh-TW" altLang="en-US" sz="1400" dirty="0" smtClean="0">
                <a:latin typeface="微軟正黑體" panose="020B0604030504040204" pitchFamily="34" charset="-120"/>
                <a:ea typeface="微軟正黑體" panose="020B0604030504040204" pitchFamily="34" charset="-120"/>
              </a:rPr>
              <a:t>來源：教育部</a:t>
            </a:r>
            <a:r>
              <a:rPr lang="zh-TW" altLang="en-US" sz="1400" dirty="0">
                <a:latin typeface="微軟正黑體" panose="020B0604030504040204" pitchFamily="34" charset="-120"/>
                <a:ea typeface="微軟正黑體" panose="020B0604030504040204" pitchFamily="34" charset="-120"/>
              </a:rPr>
              <a:t>學生事務及特殊教育司</a:t>
            </a:r>
          </a:p>
        </p:txBody>
      </p:sp>
      <p:sp>
        <p:nvSpPr>
          <p:cNvPr id="4" name="矩形 3"/>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lvl="0" algn="ctr">
              <a:defRPr/>
            </a:pPr>
            <a:r>
              <a:rPr lang="zh-TW" altLang="en-US" sz="8000" b="1" kern="0"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a:rPr>
              <a:t>毒品</a:t>
            </a:r>
            <a:r>
              <a:rPr lang="zh-TW" altLang="en-US" sz="8000" b="1" kern="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a:rPr>
              <a:t>的</a:t>
            </a:r>
            <a:r>
              <a:rPr lang="zh-TW" altLang="en-US" sz="8000" b="1" kern="0"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a:rPr>
              <a:t>分級</a:t>
            </a:r>
            <a:endPar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endParaRPr>
          </a:p>
        </p:txBody>
      </p:sp>
    </p:spTree>
    <p:extLst>
      <p:ext uri="{BB962C8B-B14F-4D97-AF65-F5344CB8AC3E}">
        <p14:creationId xmlns:p14="http://schemas.microsoft.com/office/powerpoint/2010/main" val="2145745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16" y="2492896"/>
            <a:ext cx="9144000" cy="1412776"/>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96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ea typeface="微軟正黑體"/>
              </a:rPr>
              <a:t>毒害有哪些</a:t>
            </a:r>
            <a:r>
              <a:rPr kumimoji="0" lang="en-US" altLang="zh-TW" sz="9600" b="1"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a:rPr>
              <a:t>?</a:t>
            </a:r>
            <a:endParaRPr kumimoji="0" lang="zh-TW" altLang="en-US" sz="9600" b="1"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a:endParaRPr>
          </a:p>
        </p:txBody>
      </p:sp>
    </p:spTree>
    <p:extLst>
      <p:ext uri="{BB962C8B-B14F-4D97-AF65-F5344CB8AC3E}">
        <p14:creationId xmlns:p14="http://schemas.microsoft.com/office/powerpoint/2010/main" val="1996949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pendence flat icon. Colored element sign from psychological disorders  collection. Flat Dependence icon sign for web design, infographics and more  Stock Vector Image &amp; Art - Alamy"/>
          <p:cNvPicPr>
            <a:picLocks noChangeAspect="1" noChangeArrowheads="1"/>
          </p:cNvPicPr>
          <p:nvPr/>
        </p:nvPicPr>
        <p:blipFill rotWithShape="1">
          <a:blip r:embed="rId3">
            <a:extLst>
              <a:ext uri="{28A0092B-C50C-407E-A947-70E740481C1C}">
                <a14:useLocalDpi xmlns:a14="http://schemas.microsoft.com/office/drawing/2010/main" val="0"/>
              </a:ext>
            </a:extLst>
          </a:blip>
          <a:srcRect t="11665" b="31949"/>
          <a:stretch/>
        </p:blipFill>
        <p:spPr bwMode="auto">
          <a:xfrm>
            <a:off x="809648" y="1916832"/>
            <a:ext cx="7524705" cy="453650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8000" b="1" kern="0"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a:rPr>
              <a:t>生理及心理依賴</a:t>
            </a:r>
            <a:endPar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endParaRPr>
          </a:p>
        </p:txBody>
      </p:sp>
      <p:sp>
        <p:nvSpPr>
          <p:cNvPr id="7" name="smile"/>
          <p:cNvSpPr txBox="1"/>
          <p:nvPr/>
        </p:nvSpPr>
        <p:spPr>
          <a:xfrm rot="5400000">
            <a:off x="3108435" y="2471543"/>
            <a:ext cx="508473" cy="461665"/>
          </a:xfrm>
          <a:prstGeom prst="rect">
            <a:avLst/>
          </a:prstGeom>
          <a:noFill/>
        </p:spPr>
        <p:txBody>
          <a:bodyPr wrap="none" rtlCol="0">
            <a:spAutoFit/>
          </a:bodyPr>
          <a:lstStyle/>
          <a:p>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2" name="sad"/>
          <p:cNvSpPr txBox="1"/>
          <p:nvPr/>
        </p:nvSpPr>
        <p:spPr>
          <a:xfrm rot="5400000">
            <a:off x="3108436" y="2471543"/>
            <a:ext cx="508473" cy="461665"/>
          </a:xfrm>
          <a:prstGeom prst="rect">
            <a:avLst/>
          </a:prstGeom>
          <a:noFill/>
        </p:spPr>
        <p:txBody>
          <a:bodyPr wrap="none" rtlCol="0">
            <a:spAutoFit/>
          </a:bodyPr>
          <a:lstStyle/>
          <a:p>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5" name="cross"/>
          <p:cNvSpPr/>
          <p:nvPr/>
        </p:nvSpPr>
        <p:spPr>
          <a:xfrm rot="2700000">
            <a:off x="3943959" y="5177223"/>
            <a:ext cx="792088" cy="792088"/>
          </a:xfrm>
          <a:prstGeom prst="plus">
            <a:avLst>
              <a:gd name="adj" fmla="val 4047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36195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250"/>
                            </p:stCondLst>
                            <p:childTnLst>
                              <p:par>
                                <p:cTn id="11" presetID="1" presetClass="exit"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 photo description available."/>
          <p:cNvPicPr>
            <a:picLocks noChangeAspect="1" noChangeArrowheads="1"/>
          </p:cNvPicPr>
          <p:nvPr/>
        </p:nvPicPr>
        <p:blipFill rotWithShape="1">
          <a:blip r:embed="rId2">
            <a:extLst>
              <a:ext uri="{28A0092B-C50C-407E-A947-70E740481C1C}">
                <a14:useLocalDpi xmlns:a14="http://schemas.microsoft.com/office/drawing/2010/main" val="0"/>
              </a:ext>
            </a:extLst>
          </a:blip>
          <a:srcRect l="2977" t="21832" r="2685" b="7601"/>
          <a:stretch/>
        </p:blipFill>
        <p:spPr bwMode="auto">
          <a:xfrm>
            <a:off x="1187624" y="1556792"/>
            <a:ext cx="6718178" cy="502540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8000" b="1" kern="0"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a:rPr>
              <a:t>生理及心理依賴</a:t>
            </a:r>
            <a:endPar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endParaRPr>
          </a:p>
        </p:txBody>
      </p:sp>
      <p:pic>
        <p:nvPicPr>
          <p:cNvPr id="4102" name="Picture 6" descr="預告訂定「健康食品應加標示事項」"/>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5877272"/>
            <a:ext cx="874043" cy="87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48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98447" y="3881148"/>
            <a:ext cx="1685077" cy="276999"/>
          </a:xfrm>
          <a:prstGeom prst="rect">
            <a:avLst/>
          </a:prstGeom>
        </p:spPr>
        <p:txBody>
          <a:bodyPr wrap="none">
            <a:spAutoFit/>
          </a:bodyPr>
          <a:lstStyle/>
          <a:p>
            <a:r>
              <a:rPr lang="zh-TW" altLang="en-US" sz="1200" dirty="0" smtClean="0">
                <a:solidFill>
                  <a:srgbClr val="8A8C8B"/>
                </a:solidFill>
                <a:latin typeface="微軟正黑體" panose="020B0604030504040204" pitchFamily="34" charset="-120"/>
                <a:ea typeface="微軟正黑體" panose="020B0604030504040204" pitchFamily="34" charset="-120"/>
              </a:rPr>
              <a:t>華視新聞 </a:t>
            </a:r>
            <a:r>
              <a:rPr lang="en-US" altLang="zh-TW" sz="1200" dirty="0" smtClean="0">
                <a:solidFill>
                  <a:srgbClr val="8A8C8B"/>
                </a:solidFill>
                <a:latin typeface="微軟正黑體" panose="020B0604030504040204" pitchFamily="34" charset="-120"/>
                <a:ea typeface="微軟正黑體" panose="020B0604030504040204" pitchFamily="34" charset="-120"/>
              </a:rPr>
              <a:t>2017/09/03</a:t>
            </a:r>
            <a:endParaRPr lang="zh-TW" altLang="en-US" sz="1200" dirty="0">
              <a:latin typeface="微軟正黑體" panose="020B0604030504040204" pitchFamily="34" charset="-120"/>
              <a:ea typeface="微軟正黑體" panose="020B0604030504040204" pitchFamily="34" charset="-120"/>
            </a:endParaRPr>
          </a:p>
        </p:txBody>
      </p:sp>
      <p:sp>
        <p:nvSpPr>
          <p:cNvPr id="5" name="矩形 4"/>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lvl="0" algn="ctr">
              <a:defRPr/>
            </a:pPr>
            <a:r>
              <a:rPr lang="zh-TW" altLang="en-US" sz="8000" b="1" kern="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a:rPr>
              <a:t>社會危害性</a:t>
            </a:r>
          </a:p>
        </p:txBody>
      </p:sp>
      <p:pic>
        <p:nvPicPr>
          <p:cNvPr id="2" name="Picture 2" descr="缺錢買毒用搶的以車追人栽了- 華視新聞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83" y="1557953"/>
            <a:ext cx="4215737" cy="23737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缺錢買毒竟擄人車2嫌3小時內落網｜華視新聞20210115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8732" y="1557953"/>
            <a:ext cx="4248085" cy="23895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缺錢買毒翻牆闖國小賊行竊失風當場被逮"/>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5633" y="4184224"/>
            <a:ext cx="4234599" cy="2381962"/>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7191740" y="3899699"/>
            <a:ext cx="1685077" cy="276999"/>
          </a:xfrm>
          <a:prstGeom prst="rect">
            <a:avLst/>
          </a:prstGeom>
        </p:spPr>
        <p:txBody>
          <a:bodyPr wrap="none">
            <a:spAutoFit/>
          </a:bodyPr>
          <a:lstStyle/>
          <a:p>
            <a:r>
              <a:rPr lang="zh-TW" altLang="en-US" sz="1200" dirty="0" smtClean="0">
                <a:solidFill>
                  <a:srgbClr val="8A8C8B"/>
                </a:solidFill>
                <a:latin typeface="微軟正黑體" panose="020B0604030504040204" pitchFamily="34" charset="-120"/>
                <a:ea typeface="微軟正黑體" panose="020B0604030504040204" pitchFamily="34" charset="-120"/>
              </a:rPr>
              <a:t>華視新聞 </a:t>
            </a:r>
            <a:r>
              <a:rPr lang="en-US" altLang="zh-TW" sz="1200" dirty="0" smtClean="0">
                <a:solidFill>
                  <a:srgbClr val="8A8C8B"/>
                </a:solidFill>
                <a:latin typeface="微軟正黑體" panose="020B0604030504040204" pitchFamily="34" charset="-120"/>
                <a:ea typeface="微軟正黑體" panose="020B0604030504040204" pitchFamily="34" charset="-120"/>
              </a:rPr>
              <a:t>2021/01/15</a:t>
            </a:r>
            <a:endParaRPr lang="zh-TW" altLang="en-US" sz="1200" dirty="0">
              <a:latin typeface="微軟正黑體" panose="020B0604030504040204" pitchFamily="34" charset="-120"/>
              <a:ea typeface="微軟正黑體" panose="020B0604030504040204" pitchFamily="34" charset="-120"/>
            </a:endParaRPr>
          </a:p>
        </p:txBody>
      </p:sp>
      <p:sp>
        <p:nvSpPr>
          <p:cNvPr id="10" name="矩形 9"/>
          <p:cNvSpPr/>
          <p:nvPr/>
        </p:nvSpPr>
        <p:spPr>
          <a:xfrm>
            <a:off x="4975155" y="6536377"/>
            <a:ext cx="1685077" cy="276999"/>
          </a:xfrm>
          <a:prstGeom prst="rect">
            <a:avLst/>
          </a:prstGeom>
        </p:spPr>
        <p:txBody>
          <a:bodyPr wrap="none">
            <a:spAutoFit/>
          </a:bodyPr>
          <a:lstStyle/>
          <a:p>
            <a:r>
              <a:rPr lang="zh-TW" altLang="en-US" sz="1200" dirty="0">
                <a:solidFill>
                  <a:srgbClr val="8A8C8B"/>
                </a:solidFill>
                <a:latin typeface="微軟正黑體" panose="020B0604030504040204" pitchFamily="34" charset="-120"/>
                <a:ea typeface="微軟正黑體" panose="020B0604030504040204" pitchFamily="34" charset="-120"/>
              </a:rPr>
              <a:t>民視新聞 </a:t>
            </a:r>
            <a:r>
              <a:rPr lang="en-US" altLang="zh-TW" sz="1200" dirty="0">
                <a:solidFill>
                  <a:srgbClr val="8A8C8B"/>
                </a:solidFill>
                <a:latin typeface="微軟正黑體" panose="020B0604030504040204" pitchFamily="34" charset="-120"/>
                <a:ea typeface="微軟正黑體" panose="020B0604030504040204" pitchFamily="34" charset="-120"/>
              </a:rPr>
              <a:t>2022/04/05</a:t>
            </a:r>
            <a:endParaRPr lang="zh-TW" altLang="en-US" sz="1200" dirty="0">
              <a:solidFill>
                <a:srgbClr val="8A8C8B"/>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76171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8000" b="1" kern="0" noProof="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a:rPr>
              <a:t>疾病傳染</a:t>
            </a:r>
            <a:endPar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endParaRPr>
          </a:p>
        </p:txBody>
      </p:sp>
      <p:sp>
        <p:nvSpPr>
          <p:cNvPr id="4" name="AutoShape 2" descr="Free icon &quot;Syringe icon&quot; by Aom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5124" name="Picture 4" descr="Person Icon Images - Free Download on Freep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398" y="3645024"/>
            <a:ext cx="2938314" cy="293831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remium Vector | Icon plastic medical syringe with needle and vial in flat  style, concept of vaccination, injection, isolated vector illustr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879" b="14617"/>
          <a:stretch/>
        </p:blipFill>
        <p:spPr bwMode="auto">
          <a:xfrm>
            <a:off x="610719" y="1674546"/>
            <a:ext cx="2447672" cy="1970478"/>
          </a:xfrm>
          <a:prstGeom prst="rect">
            <a:avLst/>
          </a:prstGeom>
          <a:noFill/>
          <a:extLst>
            <a:ext uri="{909E8E84-426E-40DD-AFC4-6F175D3DCCD1}">
              <a14:hiddenFill xmlns:a14="http://schemas.microsoft.com/office/drawing/2010/main">
                <a:solidFill>
                  <a:srgbClr val="FFFFFF"/>
                </a:solidFill>
              </a14:hiddenFill>
            </a:ext>
          </a:extLst>
        </p:spPr>
      </p:pic>
      <p:sp>
        <p:nvSpPr>
          <p:cNvPr id="6" name="向下箭號 5"/>
          <p:cNvSpPr/>
          <p:nvPr/>
        </p:nvSpPr>
        <p:spPr>
          <a:xfrm rot="16200000">
            <a:off x="3767061" y="3153819"/>
            <a:ext cx="1656184" cy="191851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nvGrpSpPr>
          <p:cNvPr id="8" name="群組 7"/>
          <p:cNvGrpSpPr/>
          <p:nvPr/>
        </p:nvGrpSpPr>
        <p:grpSpPr>
          <a:xfrm>
            <a:off x="6156125" y="1864206"/>
            <a:ext cx="2639438" cy="1598476"/>
            <a:chOff x="6156125" y="1864206"/>
            <a:chExt cx="2639438" cy="1598476"/>
          </a:xfrm>
        </p:grpSpPr>
        <p:sp>
          <p:nvSpPr>
            <p:cNvPr id="7" name="矩形 6"/>
            <p:cNvSpPr/>
            <p:nvPr/>
          </p:nvSpPr>
          <p:spPr>
            <a:xfrm>
              <a:off x="7892752" y="2508575"/>
              <a:ext cx="902811" cy="954107"/>
            </a:xfrm>
            <a:prstGeom prst="rect">
              <a:avLst/>
            </a:prstGeom>
          </p:spPr>
          <p:txBody>
            <a:bodyPr wrap="none">
              <a:spAutoFit/>
            </a:bodyPr>
            <a:lstStyle/>
            <a:p>
              <a:r>
                <a:rPr kumimoji="1" lang="zh-TW" altLang="en-US" sz="2800" b="1" dirty="0" smtClean="0">
                  <a:solidFill>
                    <a:prstClr val="black"/>
                  </a:solidFill>
                  <a:latin typeface="微軟正黑體" panose="020B0604030504040204" pitchFamily="34" charset="-120"/>
                  <a:ea typeface="微軟正黑體" panose="020B0604030504040204" pitchFamily="34" charset="-120"/>
                </a:rPr>
                <a:t>細菌</a:t>
              </a:r>
              <a:r>
                <a:rPr kumimoji="1" lang="en-US" altLang="zh-TW" sz="2800" b="1" dirty="0" smtClean="0">
                  <a:solidFill>
                    <a:prstClr val="black"/>
                  </a:solidFill>
                  <a:latin typeface="微軟正黑體" panose="020B0604030504040204" pitchFamily="34" charset="-120"/>
                  <a:ea typeface="微軟正黑體" panose="020B0604030504040204" pitchFamily="34" charset="-120"/>
                </a:rPr>
                <a:t/>
              </a:r>
              <a:br>
                <a:rPr kumimoji="1" lang="en-US" altLang="zh-TW" sz="2800" b="1" dirty="0" smtClean="0">
                  <a:solidFill>
                    <a:prstClr val="black"/>
                  </a:solidFill>
                  <a:latin typeface="微軟正黑體" panose="020B0604030504040204" pitchFamily="34" charset="-120"/>
                  <a:ea typeface="微軟正黑體" panose="020B0604030504040204" pitchFamily="34" charset="-120"/>
                </a:rPr>
              </a:br>
              <a:r>
                <a:rPr kumimoji="1" lang="zh-TW" altLang="en-US" sz="2800" b="1" dirty="0" smtClean="0">
                  <a:solidFill>
                    <a:prstClr val="black"/>
                  </a:solidFill>
                  <a:latin typeface="微軟正黑體" panose="020B0604030504040204" pitchFamily="34" charset="-120"/>
                  <a:ea typeface="微軟正黑體" panose="020B0604030504040204" pitchFamily="34" charset="-120"/>
                </a:rPr>
                <a:t>感染</a:t>
              </a:r>
              <a:endParaRPr lang="zh-TW" altLang="en-US" sz="2800" dirty="0"/>
            </a:p>
          </p:txBody>
        </p:sp>
        <p:pic>
          <p:nvPicPr>
            <p:cNvPr id="5130" name="Picture 10" descr="https://cdn-icons-png.flaticon.com/512/4148/414844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25" y="1864206"/>
              <a:ext cx="1548000" cy="154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群組 8"/>
          <p:cNvGrpSpPr/>
          <p:nvPr/>
        </p:nvGrpSpPr>
        <p:grpSpPr>
          <a:xfrm>
            <a:off x="6066125" y="3413250"/>
            <a:ext cx="2729438" cy="1728000"/>
            <a:chOff x="6066125" y="3413250"/>
            <a:chExt cx="2729438" cy="1728000"/>
          </a:xfrm>
        </p:grpSpPr>
        <p:pic>
          <p:nvPicPr>
            <p:cNvPr id="5128" name="Picture 8" descr="Hepatitis free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6125" y="3413250"/>
              <a:ext cx="1728000" cy="1728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7892752" y="4440118"/>
              <a:ext cx="902811" cy="523220"/>
            </a:xfrm>
            <a:prstGeom prst="rect">
              <a:avLst/>
            </a:prstGeom>
          </p:spPr>
          <p:txBody>
            <a:bodyPr wrap="none">
              <a:spAutoFit/>
            </a:bodyPr>
            <a:lstStyle/>
            <a:p>
              <a:r>
                <a:rPr kumimoji="1" lang="zh-TW" altLang="en-US" sz="2800" b="1" dirty="0">
                  <a:solidFill>
                    <a:prstClr val="black"/>
                  </a:solidFill>
                  <a:latin typeface="微軟正黑體" panose="020B0604030504040204" pitchFamily="34" charset="-120"/>
                  <a:ea typeface="微軟正黑體" panose="020B0604030504040204" pitchFamily="34" charset="-120"/>
                </a:rPr>
                <a:t>肝炎</a:t>
              </a:r>
              <a:endParaRPr lang="zh-TW" altLang="en-US" sz="2800" dirty="0"/>
            </a:p>
          </p:txBody>
        </p:sp>
      </p:grpSp>
      <p:grpSp>
        <p:nvGrpSpPr>
          <p:cNvPr id="10" name="群組 9"/>
          <p:cNvGrpSpPr/>
          <p:nvPr/>
        </p:nvGrpSpPr>
        <p:grpSpPr>
          <a:xfrm>
            <a:off x="6120125" y="4963338"/>
            <a:ext cx="2684255" cy="1625402"/>
            <a:chOff x="6120125" y="4963338"/>
            <a:chExt cx="2684255" cy="1625402"/>
          </a:xfrm>
        </p:grpSpPr>
        <p:pic>
          <p:nvPicPr>
            <p:cNvPr id="5132" name="Picture 12" descr="https://cdn-icons-png.flaticon.com/512/2024/202431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0125" y="4963338"/>
              <a:ext cx="162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7909583" y="6065520"/>
              <a:ext cx="894797" cy="523220"/>
            </a:xfrm>
            <a:prstGeom prst="rect">
              <a:avLst/>
            </a:prstGeom>
          </p:spPr>
          <p:txBody>
            <a:bodyPr wrap="none">
              <a:spAutoFit/>
            </a:bodyPr>
            <a:lstStyle/>
            <a:p>
              <a:r>
                <a:rPr lang="en-US" altLang="zh-TW" sz="2800" b="1" dirty="0" smtClean="0"/>
                <a:t>AIDS</a:t>
              </a:r>
              <a:endParaRPr lang="zh-TW" altLang="en-US" sz="2800" b="1" dirty="0"/>
            </a:p>
          </p:txBody>
        </p:sp>
      </p:grpSp>
    </p:spTree>
    <p:extLst>
      <p:ext uri="{BB962C8B-B14F-4D97-AF65-F5344CB8AC3E}">
        <p14:creationId xmlns:p14="http://schemas.microsoft.com/office/powerpoint/2010/main" val="3318335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25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circle(out)">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1700808"/>
            <a:ext cx="1409360" cy="646331"/>
          </a:xfrm>
          <a:prstGeom prst="rect">
            <a:avLst/>
          </a:prstGeom>
          <a:solidFill>
            <a:schemeClr val="accent5">
              <a:lumMod val="20000"/>
              <a:lumOff val="80000"/>
            </a:schemeClr>
          </a:solidFill>
        </p:spPr>
        <p:txBody>
          <a:bodyPr wrap="none">
            <a:spAutoFit/>
          </a:bodyPr>
          <a:lstStyle/>
          <a:p>
            <a:r>
              <a:rPr lang="en-US" altLang="zh-TW" sz="3600" b="1" dirty="0">
                <a:latin typeface="微軟正黑體" panose="020B0604030504040204" pitchFamily="34" charset="-120"/>
                <a:ea typeface="微軟正黑體" panose="020B0604030504040204" pitchFamily="34" charset="-120"/>
              </a:rPr>
              <a:t>K</a:t>
            </a:r>
            <a:r>
              <a:rPr lang="zh-TW" altLang="en-US" sz="3600" b="1" dirty="0">
                <a:latin typeface="微軟正黑體" panose="020B0604030504040204" pitchFamily="34" charset="-120"/>
                <a:ea typeface="微軟正黑體" panose="020B0604030504040204" pitchFamily="34" charset="-120"/>
              </a:rPr>
              <a:t>他命</a:t>
            </a:r>
          </a:p>
        </p:txBody>
      </p:sp>
      <p:sp>
        <p:nvSpPr>
          <p:cNvPr id="3" name="矩形 2"/>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rPr>
              <a:t>毒品本身的傷害</a:t>
            </a:r>
          </a:p>
        </p:txBody>
      </p:sp>
      <p:pic>
        <p:nvPicPr>
          <p:cNvPr id="3074" name="Picture 2" descr="愷他命(Ketam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1650" y="2600408"/>
            <a:ext cx="6300700" cy="3636904"/>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7092280" y="1977573"/>
            <a:ext cx="1338828" cy="369332"/>
          </a:xfrm>
          <a:prstGeom prst="rect">
            <a:avLst/>
          </a:prstGeom>
          <a:noFill/>
        </p:spPr>
        <p:txBody>
          <a:bodyPr wrap="none" rtlCol="0">
            <a:spAutoFit/>
          </a:bodyPr>
          <a:lstStyle/>
          <a:p>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第</a:t>
            </a:r>
            <a:r>
              <a:rPr lang="zh-TW" altLang="en-US" b="1" dirty="0" smtClean="0">
                <a:solidFill>
                  <a:srgbClr val="FF5050"/>
                </a:solidFill>
                <a:latin typeface="微軟正黑體" panose="020B0604030504040204" pitchFamily="34" charset="-120"/>
                <a:ea typeface="微軟正黑體" panose="020B0604030504040204" pitchFamily="34" charset="-120"/>
              </a:rPr>
              <a:t>三</a:t>
            </a:r>
            <a:r>
              <a:rPr lang="zh-TW" altLang="en-US" b="1" dirty="0">
                <a:solidFill>
                  <a:schemeClr val="bg1">
                    <a:lumMod val="50000"/>
                  </a:schemeClr>
                </a:solidFill>
                <a:latin typeface="微軟正黑體" panose="020B0604030504040204" pitchFamily="34" charset="-120"/>
                <a:ea typeface="微軟正黑體" panose="020B0604030504040204" pitchFamily="34" charset="-120"/>
              </a:rPr>
              <a:t>級毒品</a:t>
            </a:r>
          </a:p>
        </p:txBody>
      </p:sp>
    </p:spTree>
    <p:extLst>
      <p:ext uri="{BB962C8B-B14F-4D97-AF65-F5344CB8AC3E}">
        <p14:creationId xmlns:p14="http://schemas.microsoft.com/office/powerpoint/2010/main" val="4172381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rPr>
              <a:t>毒品本身的傷害</a:t>
            </a:r>
          </a:p>
        </p:txBody>
      </p:sp>
      <p:sp>
        <p:nvSpPr>
          <p:cNvPr id="4" name="矩形 3"/>
          <p:cNvSpPr/>
          <p:nvPr/>
        </p:nvSpPr>
        <p:spPr>
          <a:xfrm>
            <a:off x="611560" y="1700808"/>
            <a:ext cx="1409360" cy="646331"/>
          </a:xfrm>
          <a:prstGeom prst="rect">
            <a:avLst/>
          </a:prstGeom>
          <a:solidFill>
            <a:schemeClr val="accent5">
              <a:lumMod val="20000"/>
              <a:lumOff val="80000"/>
            </a:schemeClr>
          </a:solidFill>
        </p:spPr>
        <p:txBody>
          <a:bodyPr wrap="none">
            <a:spAutoFit/>
          </a:bodyPr>
          <a:lstStyle/>
          <a:p>
            <a:r>
              <a:rPr lang="en-US" altLang="zh-TW" sz="3600" b="1" dirty="0">
                <a:latin typeface="微軟正黑體" panose="020B0604030504040204" pitchFamily="34" charset="-120"/>
                <a:ea typeface="微軟正黑體" panose="020B0604030504040204" pitchFamily="34" charset="-120"/>
              </a:rPr>
              <a:t>K</a:t>
            </a:r>
            <a:r>
              <a:rPr lang="zh-TW" altLang="en-US" sz="3600" b="1" dirty="0">
                <a:latin typeface="微軟正黑體" panose="020B0604030504040204" pitchFamily="34" charset="-120"/>
                <a:ea typeface="微軟正黑體" panose="020B0604030504040204" pitchFamily="34" charset="-120"/>
              </a:rPr>
              <a:t>他命</a:t>
            </a:r>
          </a:p>
        </p:txBody>
      </p:sp>
      <p:grpSp>
        <p:nvGrpSpPr>
          <p:cNvPr id="5" name="群組 4"/>
          <p:cNvGrpSpPr/>
          <p:nvPr/>
        </p:nvGrpSpPr>
        <p:grpSpPr>
          <a:xfrm>
            <a:off x="-73388" y="2167988"/>
            <a:ext cx="4789403" cy="4789403"/>
            <a:chOff x="-396552" y="980728"/>
            <a:chExt cx="5976664" cy="5976664"/>
          </a:xfrm>
        </p:grpSpPr>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52" y="980728"/>
              <a:ext cx="5976664" cy="5976664"/>
            </a:xfrm>
            <a:prstGeom prst="rect">
              <a:avLst/>
            </a:prstGeom>
          </p:spPr>
        </p:pic>
        <p:sp>
          <p:nvSpPr>
            <p:cNvPr id="7" name="橢圓 6"/>
            <p:cNvSpPr/>
            <p:nvPr/>
          </p:nvSpPr>
          <p:spPr>
            <a:xfrm>
              <a:off x="2123728" y="3861048"/>
              <a:ext cx="936104" cy="9361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6162" y="3993908"/>
              <a:ext cx="731236" cy="731236"/>
            </a:xfrm>
            <a:prstGeom prst="rect">
              <a:avLst/>
            </a:prstGeom>
          </p:spPr>
        </p:pic>
      </p:grpSp>
      <p:cxnSp>
        <p:nvCxnSpPr>
          <p:cNvPr id="9" name="直線接點 8"/>
          <p:cNvCxnSpPr>
            <a:stCxn id="7" idx="0"/>
            <a:endCxn id="12" idx="1"/>
          </p:cNvCxnSpPr>
          <p:nvPr/>
        </p:nvCxnSpPr>
        <p:spPr>
          <a:xfrm flipV="1">
            <a:off x="2321314" y="2805043"/>
            <a:ext cx="2742853" cy="1671091"/>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2304618" y="5248553"/>
            <a:ext cx="3156642" cy="556711"/>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1" name="群組 10"/>
          <p:cNvGrpSpPr/>
          <p:nvPr/>
        </p:nvGrpSpPr>
        <p:grpSpPr>
          <a:xfrm>
            <a:off x="4499992" y="2240868"/>
            <a:ext cx="3852428" cy="3852428"/>
            <a:chOff x="4572000" y="1628800"/>
            <a:chExt cx="4464496" cy="4464496"/>
          </a:xfrm>
        </p:grpSpPr>
        <p:sp>
          <p:nvSpPr>
            <p:cNvPr id="12" name="橢圓 11"/>
            <p:cNvSpPr/>
            <p:nvPr/>
          </p:nvSpPr>
          <p:spPr>
            <a:xfrm>
              <a:off x="4572000" y="1628800"/>
              <a:ext cx="4464496" cy="4464496"/>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pic>
          <p:nvPicPr>
            <p:cNvPr id="13" name="圖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4068" y="2775350"/>
              <a:ext cx="3240360" cy="3240360"/>
            </a:xfrm>
            <a:prstGeom prst="rect">
              <a:avLst/>
            </a:prstGeom>
          </p:spPr>
        </p:pic>
        <p:sp>
          <p:nvSpPr>
            <p:cNvPr id="14" name="文字方塊 13"/>
            <p:cNvSpPr txBox="1"/>
            <p:nvPr/>
          </p:nvSpPr>
          <p:spPr>
            <a:xfrm>
              <a:off x="5716387" y="2276872"/>
              <a:ext cx="2175721" cy="1284033"/>
            </a:xfrm>
            <a:prstGeom prst="rect">
              <a:avLst/>
            </a:prstGeom>
            <a:noFill/>
          </p:spPr>
          <p:txBody>
            <a:bodyPr wrap="none" rtlCol="0">
              <a:spAutoFit/>
            </a:bodyPr>
            <a:lstStyle/>
            <a:p>
              <a:r>
                <a:rPr lang="zh-TW" altLang="en-US" sz="6600" b="1" dirty="0">
                  <a:solidFill>
                    <a:prstClr val="black"/>
                  </a:solidFill>
                  <a:latin typeface="微軟正黑體" panose="020B0604030504040204" pitchFamily="34" charset="-120"/>
                  <a:ea typeface="微軟正黑體" panose="020B0604030504040204" pitchFamily="34" charset="-120"/>
                </a:rPr>
                <a:t>膀胱</a:t>
              </a:r>
              <a:endParaRPr lang="zh-TW" altLang="en-US" sz="6600" b="1" dirty="0" smtClean="0">
                <a:solidFill>
                  <a:prstClr val="black"/>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44210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ntr" presetSubtype="8" fill="hold"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000"/>
                                        <p:tgtEl>
                                          <p:spTgt spid="10"/>
                                        </p:tgtEl>
                                      </p:cBhvr>
                                    </p:animEffect>
                                  </p:childTnLst>
                                </p:cTn>
                              </p:par>
                            </p:childTnLst>
                          </p:cTn>
                        </p:par>
                        <p:par>
                          <p:cTn id="11" fill="hold">
                            <p:stCondLst>
                              <p:cond delay="125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2">
            <a:extLst>
              <a:ext uri="{28A0092B-C50C-407E-A947-70E740481C1C}">
                <a14:useLocalDpi xmlns:a14="http://schemas.microsoft.com/office/drawing/2010/main" val="0"/>
              </a:ext>
            </a:extLst>
          </a:blip>
          <a:srcRect l="27730" r="29057"/>
          <a:stretch/>
        </p:blipFill>
        <p:spPr>
          <a:xfrm>
            <a:off x="6156176" y="1484784"/>
            <a:ext cx="2321959" cy="5077849"/>
          </a:xfrm>
          <a:prstGeom prst="rect">
            <a:avLst/>
          </a:prstGeom>
        </p:spPr>
      </p:pic>
      <p:sp>
        <p:nvSpPr>
          <p:cNvPr id="5" name="內容版面配置區 4"/>
          <p:cNvSpPr>
            <a:spLocks noGrp="1"/>
          </p:cNvSpPr>
          <p:nvPr>
            <p:ph idx="4294967295"/>
          </p:nvPr>
        </p:nvSpPr>
        <p:spPr>
          <a:xfrm>
            <a:off x="656692" y="307975"/>
            <a:ext cx="7830616" cy="4351338"/>
          </a:xfrm>
        </p:spPr>
        <p:txBody>
          <a:bodyPr>
            <a:normAutofit/>
          </a:bodyPr>
          <a:lstStyle/>
          <a:p>
            <a:pPr marL="0" indent="0">
              <a:buNone/>
            </a:pPr>
            <a:r>
              <a:rPr lang="zh-TW" altLang="en-US" sz="6000" dirty="0" smtClean="0">
                <a:solidFill>
                  <a:schemeClr val="tx1">
                    <a:lumMod val="75000"/>
                    <a:lumOff val="25000"/>
                  </a:schemeClr>
                </a:solidFill>
                <a:latin typeface="微軟正黑體" panose="020B0604030504040204" pitchFamily="34" charset="-120"/>
                <a:ea typeface="微軟正黑體" panose="020B0604030504040204" pitchFamily="34" charset="-120"/>
              </a:rPr>
              <a:t>一個正常人的膀胱容量約莫是</a:t>
            </a:r>
            <a:r>
              <a:rPr lang="en-US" altLang="zh-TW" sz="8800" b="1" dirty="0" smtClean="0">
                <a:solidFill>
                  <a:srgbClr val="C00000"/>
                </a:solidFill>
                <a:latin typeface="微軟正黑體" panose="020B0604030504040204" pitchFamily="34" charset="-120"/>
                <a:ea typeface="微軟正黑體" panose="020B0604030504040204" pitchFamily="34" charset="-120"/>
              </a:rPr>
              <a:t>500cc</a:t>
            </a:r>
            <a:endParaRPr lang="zh-TW" altLang="en-US" sz="8800" b="1" dirty="0">
              <a:solidFill>
                <a:srgbClr val="C00000"/>
              </a:solidFill>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662" y="2694356"/>
            <a:ext cx="3078962" cy="2400136"/>
          </a:xfrm>
          <a:prstGeom prst="rect">
            <a:avLst/>
          </a:prstGeom>
        </p:spPr>
      </p:pic>
    </p:spTree>
    <p:extLst>
      <p:ext uri="{BB962C8B-B14F-4D97-AF65-F5344CB8AC3E}">
        <p14:creationId xmlns:p14="http://schemas.microsoft.com/office/powerpoint/2010/main" val="817054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 few moments later - Spongebob&quot; iPad Case &amp; Skin for Sale by miquelperezn  | Redbubble"/>
          <p:cNvPicPr>
            <a:picLocks noChangeAspect="1" noChangeArrowheads="1"/>
          </p:cNvPicPr>
          <p:nvPr/>
        </p:nvPicPr>
        <p:blipFill rotWithShape="1">
          <a:blip r:embed="rId2">
            <a:extLst>
              <a:ext uri="{28A0092B-C50C-407E-A947-70E740481C1C}">
                <a14:useLocalDpi xmlns:a14="http://schemas.microsoft.com/office/drawing/2010/main" val="0"/>
              </a:ext>
            </a:extLst>
          </a:blip>
          <a:srcRect l="9780" t="67747" r="3088" b="28520"/>
          <a:stretch/>
        </p:blipFill>
        <p:spPr bwMode="auto">
          <a:xfrm flipV="1">
            <a:off x="-658375" y="6309320"/>
            <a:ext cx="10439650" cy="5486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A few moments later - Spongebob&quot; iPad Case &amp; Skin for Sale by miquelperezn  | Redbubble"/>
          <p:cNvPicPr>
            <a:picLocks noChangeAspect="1" noChangeArrowheads="1"/>
          </p:cNvPicPr>
          <p:nvPr/>
        </p:nvPicPr>
        <p:blipFill rotWithShape="1">
          <a:blip r:embed="rId2">
            <a:extLst>
              <a:ext uri="{28A0092B-C50C-407E-A947-70E740481C1C}">
                <a14:useLocalDpi xmlns:a14="http://schemas.microsoft.com/office/drawing/2010/main" val="0"/>
              </a:ext>
            </a:extLst>
          </a:blip>
          <a:srcRect l="9780" t="32280" r="3088" b="63987"/>
          <a:stretch/>
        </p:blipFill>
        <p:spPr bwMode="auto">
          <a:xfrm flipV="1">
            <a:off x="-658375" y="1"/>
            <a:ext cx="10439650" cy="548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few moments later - Spongebob&quot; iPad Case &amp; Skin for Sale by miquelperezn  | Redbubble"/>
          <p:cNvPicPr>
            <a:picLocks noChangeAspect="1" noChangeArrowheads="1"/>
          </p:cNvPicPr>
          <p:nvPr/>
        </p:nvPicPr>
        <p:blipFill rotWithShape="1">
          <a:blip r:embed="rId2">
            <a:extLst>
              <a:ext uri="{28A0092B-C50C-407E-A947-70E740481C1C}">
                <a14:useLocalDpi xmlns:a14="http://schemas.microsoft.com/office/drawing/2010/main" val="0"/>
              </a:ext>
            </a:extLst>
          </a:blip>
          <a:srcRect l="9780" t="32280" r="3088" b="28520"/>
          <a:stretch/>
        </p:blipFill>
        <p:spPr bwMode="auto">
          <a:xfrm>
            <a:off x="-658375" y="548351"/>
            <a:ext cx="10439650" cy="576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546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016" y="2492896"/>
            <a:ext cx="9144000" cy="1412776"/>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9600" b="1"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a:rPr>
              <a:t>藥品分</a:t>
            </a:r>
            <a:r>
              <a:rPr lang="zh-TW" altLang="en-US" sz="9600" b="1" kern="0" dirty="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ea typeface="微軟正黑體"/>
              </a:rPr>
              <a:t>幾</a:t>
            </a:r>
            <a:r>
              <a:rPr kumimoji="0" lang="zh-TW" altLang="en-US" sz="9600" b="1"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a:rPr>
              <a:t>級</a:t>
            </a:r>
            <a:r>
              <a:rPr kumimoji="0" lang="en-US" altLang="zh-TW" sz="9600" b="1"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a:rPr>
              <a:t>?</a:t>
            </a:r>
            <a:endParaRPr kumimoji="0" lang="zh-TW" altLang="en-US" sz="9600" b="1"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a:endParaRPr>
          </a:p>
        </p:txBody>
      </p:sp>
    </p:spTree>
    <p:extLst>
      <p:ext uri="{BB962C8B-B14F-4D97-AF65-F5344CB8AC3E}">
        <p14:creationId xmlns:p14="http://schemas.microsoft.com/office/powerpoint/2010/main" val="2282466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836129" y="260648"/>
            <a:ext cx="7471742" cy="1643062"/>
          </a:xfrm>
        </p:spPr>
        <p:txBody>
          <a:bodyPr>
            <a:normAutofit lnSpcReduction="10000"/>
          </a:bodyPr>
          <a:lstStyle/>
          <a:p>
            <a:pPr marL="0" indent="0">
              <a:buNone/>
            </a:pPr>
            <a:r>
              <a:rPr lang="zh-TW" altLang="en-US" sz="6000" b="1" dirty="0" smtClean="0">
                <a:solidFill>
                  <a:schemeClr val="tx1">
                    <a:lumMod val="75000"/>
                    <a:lumOff val="25000"/>
                  </a:schemeClr>
                </a:solidFill>
                <a:latin typeface="微軟正黑體" panose="020B0604030504040204" pitchFamily="34" charset="-120"/>
                <a:ea typeface="微軟正黑體" panose="020B0604030504040204" pitchFamily="34" charset="-120"/>
              </a:rPr>
              <a:t>大概只剩下</a:t>
            </a:r>
            <a:r>
              <a:rPr lang="en-US" altLang="zh-TW" sz="11600" b="1" dirty="0" smtClean="0">
                <a:solidFill>
                  <a:srgbClr val="C00000"/>
                </a:solidFill>
                <a:latin typeface="微軟正黑體" panose="020B0604030504040204" pitchFamily="34" charset="-120"/>
                <a:ea typeface="微軟正黑體" panose="020B0604030504040204" pitchFamily="34" charset="-120"/>
              </a:rPr>
              <a:t>50cc</a:t>
            </a:r>
            <a:endParaRPr lang="zh-TW" altLang="en-US" sz="11600" b="1" dirty="0">
              <a:solidFill>
                <a:srgbClr val="C00000"/>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6827" y="1844824"/>
            <a:ext cx="2624134" cy="3613336"/>
          </a:xfrm>
          <a:prstGeom prst="rect">
            <a:avLst/>
          </a:prstGeom>
        </p:spPr>
      </p:pic>
      <p:sp>
        <p:nvSpPr>
          <p:cNvPr id="7" name="內容版面配置區 2"/>
          <p:cNvSpPr txBox="1">
            <a:spLocks/>
          </p:cNvSpPr>
          <p:nvPr/>
        </p:nvSpPr>
        <p:spPr>
          <a:xfrm>
            <a:off x="1475656" y="5674184"/>
            <a:ext cx="7531545" cy="1643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4400" b="1" dirty="0" smtClean="0">
                <a:solidFill>
                  <a:prstClr val="black">
                    <a:lumMod val="75000"/>
                    <a:lumOff val="25000"/>
                  </a:prstClr>
                </a:solidFill>
                <a:latin typeface="微軟正黑體" panose="020B0604030504040204" pitchFamily="34" charset="-120"/>
                <a:ea typeface="微軟正黑體" panose="020B0604030504040204" pitchFamily="34" charset="-120"/>
              </a:rPr>
              <a:t>也不就</a:t>
            </a:r>
            <a:r>
              <a:rPr lang="zh-TW" altLang="en-US" sz="8000" b="1" dirty="0" smtClean="0">
                <a:solidFill>
                  <a:srgbClr val="C00000"/>
                </a:solidFill>
                <a:latin typeface="微軟正黑體" panose="020B0604030504040204" pitchFamily="34" charset="-120"/>
                <a:ea typeface="微軟正黑體" panose="020B0604030504040204" pitchFamily="34" charset="-120"/>
              </a:rPr>
              <a:t>一個月</a:t>
            </a:r>
            <a:r>
              <a:rPr lang="zh-TW" altLang="en-US" sz="4000" b="1" dirty="0" smtClean="0">
                <a:solidFill>
                  <a:prstClr val="black">
                    <a:lumMod val="75000"/>
                    <a:lumOff val="25000"/>
                  </a:prstClr>
                </a:solidFill>
                <a:latin typeface="微軟正黑體" panose="020B0604030504040204" pitchFamily="34" charset="-120"/>
                <a:ea typeface="微軟正黑體" panose="020B0604030504040204" pitchFamily="34" charset="-120"/>
              </a:rPr>
              <a:t>的時間而</a:t>
            </a:r>
            <a:r>
              <a:rPr lang="zh-TW" altLang="en-US" sz="4000" b="1" dirty="0">
                <a:solidFill>
                  <a:prstClr val="black">
                    <a:lumMod val="75000"/>
                    <a:lumOff val="25000"/>
                  </a:prstClr>
                </a:solidFill>
                <a:latin typeface="微軟正黑體" panose="020B0604030504040204" pitchFamily="34" charset="-120"/>
                <a:ea typeface="微軟正黑體" panose="020B0604030504040204" pitchFamily="34" charset="-120"/>
              </a:rPr>
              <a:t>已</a:t>
            </a:r>
            <a:endParaRPr lang="zh-TW" altLang="en-US" sz="9600" b="1" dirty="0">
              <a:solidFill>
                <a:prstClr val="black">
                  <a:lumMod val="75000"/>
                  <a:lumOff val="25000"/>
                </a:prstClr>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662" y="2694356"/>
            <a:ext cx="3078962" cy="2400136"/>
          </a:xfrm>
          <a:prstGeom prst="rect">
            <a:avLst/>
          </a:prstGeom>
        </p:spPr>
      </p:pic>
    </p:spTree>
    <p:extLst>
      <p:ext uri="{BB962C8B-B14F-4D97-AF65-F5344CB8AC3E}">
        <p14:creationId xmlns:p14="http://schemas.microsoft.com/office/powerpoint/2010/main" val="1708444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a:spLocks noGrp="1"/>
          </p:cNvSpPr>
          <p:nvPr>
            <p:ph type="title"/>
          </p:nvPr>
        </p:nvSpPr>
        <p:spPr>
          <a:xfrm>
            <a:off x="183025" y="262768"/>
            <a:ext cx="7886700" cy="1325563"/>
          </a:xfrm>
          <a:prstGeom prst="rect">
            <a:avLst/>
          </a:prstGeom>
        </p:spPr>
        <p:txBody>
          <a:bodyPr vert="horz" lIns="91440" tIns="45720" rIns="91440" bIns="45720"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6000" b="1" dirty="0" smtClean="0">
                <a:solidFill>
                  <a:schemeClr val="tx1">
                    <a:lumMod val="75000"/>
                    <a:lumOff val="25000"/>
                  </a:schemeClr>
                </a:solidFill>
                <a:latin typeface="微軟正黑體" panose="020B0604030504040204" pitchFamily="34" charset="-120"/>
                <a:ea typeface="微軟正黑體" panose="020B0604030504040204" pitchFamily="34" charset="-120"/>
              </a:rPr>
              <a:t>傷害是</a:t>
            </a:r>
            <a:r>
              <a:rPr lang="zh-TW" altLang="en-US" sz="9800" b="1"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不可逆</a:t>
            </a:r>
            <a:r>
              <a:rPr lang="zh-TW" altLang="en-US" sz="6000" b="1" dirty="0" smtClean="0">
                <a:solidFill>
                  <a:schemeClr val="tx1">
                    <a:lumMod val="75000"/>
                    <a:lumOff val="25000"/>
                  </a:schemeClr>
                </a:solidFill>
                <a:latin typeface="微軟正黑體" panose="020B0604030504040204" pitchFamily="34" charset="-120"/>
                <a:ea typeface="微軟正黑體" panose="020B0604030504040204" pitchFamily="34" charset="-120"/>
              </a:rPr>
              <a:t>的</a:t>
            </a:r>
            <a:endParaRPr lang="zh-TW" altLang="en-US" sz="115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05" y="1700808"/>
            <a:ext cx="8234391" cy="5015416"/>
          </a:xfrm>
          <a:prstGeom prst="rect">
            <a:avLst/>
          </a:prstGeom>
        </p:spPr>
      </p:pic>
    </p:spTree>
    <p:extLst>
      <p:ext uri="{BB962C8B-B14F-4D97-AF65-F5344CB8AC3E}">
        <p14:creationId xmlns:p14="http://schemas.microsoft.com/office/powerpoint/2010/main" val="3199760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hlinkClick r:id="rId2" action="ppaction://hlinkfile"/>
          </p:cNvPr>
          <p:cNvPicPr>
            <a:picLocks noChangeAspect="1"/>
          </p:cNvPicPr>
          <p:nvPr/>
        </p:nvPicPr>
        <p:blipFill>
          <a:blip r:embed="rId3"/>
          <a:stretch>
            <a:fillRect/>
          </a:stretch>
        </p:blipFill>
        <p:spPr>
          <a:xfrm>
            <a:off x="97272" y="1412853"/>
            <a:ext cx="8923898" cy="5366729"/>
          </a:xfrm>
          <a:prstGeom prst="rect">
            <a:avLst/>
          </a:prstGeom>
        </p:spPr>
      </p:pic>
      <p:sp>
        <p:nvSpPr>
          <p:cNvPr id="5" name="圓角矩形 4"/>
          <p:cNvSpPr/>
          <p:nvPr/>
        </p:nvSpPr>
        <p:spPr>
          <a:xfrm>
            <a:off x="204715" y="109182"/>
            <a:ext cx="8713373" cy="1173708"/>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8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拉</a:t>
            </a:r>
            <a:r>
              <a:rPr lang="en-US" altLang="zh-TW" sz="8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K</a:t>
            </a:r>
            <a:r>
              <a:rPr lang="zh-TW" altLang="en-US" sz="7200" b="1" dirty="0">
                <a:solidFill>
                  <a:prstClr val="black"/>
                </a:solidFill>
                <a:latin typeface="微軟正黑體" panose="020B0604030504040204" pitchFamily="34" charset="-120"/>
                <a:ea typeface="微軟正黑體" panose="020B0604030504040204" pitchFamily="34" charset="-120"/>
              </a:rPr>
              <a:t>一時</a:t>
            </a:r>
            <a:r>
              <a:rPr lang="zh-TW" altLang="en-US" sz="7200" dirty="0">
                <a:solidFill>
                  <a:prstClr val="black"/>
                </a:solidFill>
                <a:latin typeface="微軟正黑體" panose="020B0604030504040204" pitchFamily="34" charset="-120"/>
                <a:ea typeface="微軟正黑體" panose="020B0604030504040204" pitchFamily="34" charset="-120"/>
              </a:rPr>
              <a:t> </a:t>
            </a:r>
            <a:r>
              <a:rPr lang="zh-TW" altLang="en-US" sz="8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尿布</a:t>
            </a:r>
            <a:r>
              <a:rPr lang="zh-TW" altLang="en-US" sz="7200" b="1" dirty="0">
                <a:solidFill>
                  <a:prstClr val="black"/>
                </a:solidFill>
                <a:latin typeface="微軟正黑體" panose="020B0604030504040204" pitchFamily="34" charset="-120"/>
                <a:ea typeface="微軟正黑體" panose="020B0604030504040204" pitchFamily="34" charset="-120"/>
              </a:rPr>
              <a:t>一世</a:t>
            </a:r>
          </a:p>
        </p:txBody>
      </p:sp>
    </p:spTree>
    <p:extLst>
      <p:ext uri="{BB962C8B-B14F-4D97-AF65-F5344CB8AC3E}">
        <p14:creationId xmlns:p14="http://schemas.microsoft.com/office/powerpoint/2010/main" val="1773107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rPr>
              <a:t>毒品本身的傷害</a:t>
            </a:r>
          </a:p>
        </p:txBody>
      </p:sp>
      <p:sp>
        <p:nvSpPr>
          <p:cNvPr id="2" name="文字方塊 1"/>
          <p:cNvSpPr txBox="1"/>
          <p:nvPr/>
        </p:nvSpPr>
        <p:spPr>
          <a:xfrm>
            <a:off x="2047912" y="1628800"/>
            <a:ext cx="5048177" cy="707886"/>
          </a:xfrm>
          <a:prstGeom prst="rect">
            <a:avLst/>
          </a:prstGeom>
          <a:noFill/>
        </p:spPr>
        <p:txBody>
          <a:bodyPr wrap="none" rtlCol="0">
            <a:spAutoFit/>
          </a:bodyPr>
          <a:lstStyle/>
          <a:p>
            <a:r>
              <a:rPr lang="zh-TW" altLang="en-US" sz="4000" b="1" dirty="0" smtClean="0">
                <a:latin typeface="微軟正黑體" panose="020B0604030504040204" pitchFamily="34" charset="-120"/>
                <a:ea typeface="微軟正黑體" panose="020B0604030504040204" pitchFamily="34" charset="-120"/>
              </a:rPr>
              <a:t>你知道貓毒有兩種嗎</a:t>
            </a:r>
            <a:r>
              <a:rPr lang="en-US" altLang="zh-TW" sz="4000" b="1" dirty="0" smtClean="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pic>
        <p:nvPicPr>
          <p:cNvPr id="6148" name="Picture 4" descr="愛吸貓卻過敏到懷疑人生營養師曝4招逆轉- 健康- 中時新聞網"/>
          <p:cNvPicPr>
            <a:picLocks noChangeAspect="1" noChangeArrowheads="1"/>
          </p:cNvPicPr>
          <p:nvPr/>
        </p:nvPicPr>
        <p:blipFill rotWithShape="1">
          <a:blip r:embed="rId2">
            <a:extLst>
              <a:ext uri="{28A0092B-C50C-407E-A947-70E740481C1C}">
                <a14:useLocalDpi xmlns:a14="http://schemas.microsoft.com/office/drawing/2010/main" val="0"/>
              </a:ext>
            </a:extLst>
          </a:blip>
          <a:srcRect l="12500" r="12500"/>
          <a:stretch/>
        </p:blipFill>
        <p:spPr bwMode="auto">
          <a:xfrm>
            <a:off x="834779" y="2636912"/>
            <a:ext cx="324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吸毒合法化”，美国新高度！美将建首个合法毒品注射中心，批评人士：无异于“倒行逆施”_新闻频道_央视网(cctv.com)"/>
          <p:cNvPicPr>
            <a:picLocks noChangeAspect="1" noChangeArrowheads="1"/>
          </p:cNvPicPr>
          <p:nvPr/>
        </p:nvPicPr>
        <p:blipFill rotWithShape="1">
          <a:blip r:embed="rId3">
            <a:extLst>
              <a:ext uri="{28A0092B-C50C-407E-A947-70E740481C1C}">
                <a14:useLocalDpi xmlns:a14="http://schemas.microsoft.com/office/drawing/2010/main" val="0"/>
              </a:ext>
            </a:extLst>
          </a:blip>
          <a:srcRect l="5033" r="29655"/>
          <a:stretch/>
        </p:blipFill>
        <p:spPr bwMode="auto">
          <a:xfrm>
            <a:off x="5069221" y="2636912"/>
            <a:ext cx="3240000" cy="324000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1849485" y="6021288"/>
            <a:ext cx="1210588" cy="400110"/>
          </a:xfrm>
          <a:prstGeom prst="rect">
            <a:avLst/>
          </a:prstGeom>
          <a:noFill/>
        </p:spPr>
        <p:txBody>
          <a:bodyPr wrap="none" rtlCol="0">
            <a:spAutoFit/>
          </a:bodyPr>
          <a:lstStyle/>
          <a:p>
            <a:r>
              <a:rPr lang="zh-TW" altLang="en-US" sz="2000" b="1" dirty="0" smtClean="0">
                <a:solidFill>
                  <a:schemeClr val="tx1">
                    <a:lumMod val="65000"/>
                    <a:lumOff val="35000"/>
                  </a:schemeClr>
                </a:solidFill>
                <a:latin typeface="微軟正黑體" panose="020B0604030504040204" pitchFamily="34" charset="-120"/>
                <a:ea typeface="微軟正黑體" panose="020B0604030504040204" pitchFamily="34" charset="-120"/>
              </a:rPr>
              <a:t>這是吸貓</a:t>
            </a:r>
            <a:endPar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5955687" y="6034554"/>
            <a:ext cx="1467068" cy="400110"/>
          </a:xfrm>
          <a:prstGeom prst="rect">
            <a:avLst/>
          </a:prstGeom>
          <a:noFill/>
        </p:spPr>
        <p:txBody>
          <a:bodyPr wrap="none" rtlCol="0">
            <a:spAutoFit/>
          </a:bodyPr>
          <a:lstStyle/>
          <a:p>
            <a:r>
              <a:rPr lang="zh-TW" altLang="en-US" sz="2000" b="1" dirty="0" smtClean="0">
                <a:solidFill>
                  <a:schemeClr val="tx1">
                    <a:lumMod val="65000"/>
                    <a:lumOff val="35000"/>
                  </a:schemeClr>
                </a:solidFill>
                <a:latin typeface="微軟正黑體" panose="020B0604030504040204" pitchFamily="34" charset="-120"/>
                <a:ea typeface="微軟正黑體" panose="020B0604030504040204" pitchFamily="34" charset="-120"/>
              </a:rPr>
              <a:t>這是吸喵喵</a:t>
            </a:r>
            <a:endPar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6152" name="Picture 8" descr="Check - Free ui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4779" y="4969828"/>
            <a:ext cx="900000" cy="9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4" name="Picture 10" descr="File:Flat cross icon.svg - Wikimedia 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9221" y="4965818"/>
            <a:ext cx="900000" cy="9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821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152"/>
                                        </p:tgtEl>
                                        <p:attrNameLst>
                                          <p:attrName>style.visibility</p:attrName>
                                        </p:attrNameLst>
                                      </p:cBhvr>
                                      <p:to>
                                        <p:strVal val="visible"/>
                                      </p:to>
                                    </p:set>
                                    <p:animEffect transition="in" filter="fade">
                                      <p:cBhvr>
                                        <p:cTn id="15" dur="250"/>
                                        <p:tgtEl>
                                          <p:spTgt spid="615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15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154"/>
                                        </p:tgtEl>
                                        <p:attrNameLst>
                                          <p:attrName>style.visibility</p:attrName>
                                        </p:attrNameLst>
                                      </p:cBhvr>
                                      <p:to>
                                        <p:strVal val="visible"/>
                                      </p:to>
                                    </p:set>
                                    <p:animEffect transition="in" filter="fade">
                                      <p:cBhvr>
                                        <p:cTn id="28" dur="25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rPr>
              <a:t>毒品本身的傷害</a:t>
            </a:r>
          </a:p>
        </p:txBody>
      </p:sp>
      <p:sp>
        <p:nvSpPr>
          <p:cNvPr id="3" name="矩形 2"/>
          <p:cNvSpPr/>
          <p:nvPr/>
        </p:nvSpPr>
        <p:spPr>
          <a:xfrm>
            <a:off x="611560" y="1700808"/>
            <a:ext cx="3877985" cy="646331"/>
          </a:xfrm>
          <a:prstGeom prst="rect">
            <a:avLst/>
          </a:prstGeom>
          <a:solidFill>
            <a:schemeClr val="accent5">
              <a:lumMod val="20000"/>
              <a:lumOff val="80000"/>
            </a:schemeClr>
          </a:solidFill>
        </p:spPr>
        <p:txBody>
          <a:bodyPr wrap="none">
            <a:spAutoFit/>
          </a:bodyPr>
          <a:lstStyle/>
          <a:p>
            <a:r>
              <a:rPr lang="zh-TW" altLang="en-US" sz="3600" b="1" dirty="0" smtClean="0">
                <a:latin typeface="微軟正黑體" panose="020B0604030504040204" pitchFamily="34" charset="-120"/>
                <a:ea typeface="微軟正黑體" panose="020B0604030504040204" pitchFamily="34" charset="-120"/>
              </a:rPr>
              <a:t>合成</a:t>
            </a:r>
            <a:r>
              <a:rPr lang="zh-TW" altLang="en-US" sz="3600" b="1" dirty="0">
                <a:latin typeface="微軟正黑體" panose="020B0604030504040204" pitchFamily="34" charset="-120"/>
                <a:ea typeface="微軟正黑體" panose="020B0604030504040204" pitchFamily="34" charset="-120"/>
              </a:rPr>
              <a:t>卡西酮類物質</a:t>
            </a:r>
          </a:p>
        </p:txBody>
      </p:sp>
      <p:sp>
        <p:nvSpPr>
          <p:cNvPr id="6" name="文字方塊 5"/>
          <p:cNvSpPr txBox="1"/>
          <p:nvPr/>
        </p:nvSpPr>
        <p:spPr>
          <a:xfrm>
            <a:off x="7092280" y="1977573"/>
            <a:ext cx="1338828" cy="369332"/>
          </a:xfrm>
          <a:prstGeom prst="rect">
            <a:avLst/>
          </a:prstGeom>
          <a:noFill/>
        </p:spPr>
        <p:txBody>
          <a:bodyPr wrap="none" rtlCol="0">
            <a:spAutoFit/>
          </a:bodyPr>
          <a:lstStyle/>
          <a:p>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第</a:t>
            </a:r>
            <a:r>
              <a:rPr lang="zh-TW" altLang="en-US" b="1" dirty="0" smtClean="0">
                <a:solidFill>
                  <a:srgbClr val="FF7C80"/>
                </a:solidFill>
                <a:latin typeface="微軟正黑體" panose="020B0604030504040204" pitchFamily="34" charset="-120"/>
                <a:ea typeface="微軟正黑體" panose="020B0604030504040204" pitchFamily="34" charset="-120"/>
              </a:rPr>
              <a:t>三</a:t>
            </a:r>
            <a:r>
              <a:rPr lang="zh-TW" altLang="en-US" b="1" dirty="0">
                <a:solidFill>
                  <a:schemeClr val="bg1">
                    <a:lumMod val="50000"/>
                  </a:schemeClr>
                </a:solidFill>
                <a:latin typeface="微軟正黑體" panose="020B0604030504040204" pitchFamily="34" charset="-120"/>
                <a:ea typeface="微軟正黑體" panose="020B0604030504040204" pitchFamily="34" charset="-120"/>
              </a:rPr>
              <a:t>級毒品</a:t>
            </a:r>
          </a:p>
        </p:txBody>
      </p:sp>
      <p:pic>
        <p:nvPicPr>
          <p:cNvPr id="2052" name="Picture 4" descr="4-甲基甲基卡西酮(Mephed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63" y="2924944"/>
            <a:ext cx="2906594" cy="2181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4-甲基甲基卡西酮(Mephedro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7507" y="2935449"/>
            <a:ext cx="2880320" cy="21602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4-甲基甲基卡西酮(Mephedro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9978" y="2924944"/>
            <a:ext cx="1877837" cy="216024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2328437" y="5660250"/>
            <a:ext cx="4487126" cy="523220"/>
          </a:xfrm>
          <a:prstGeom prst="rect">
            <a:avLst/>
          </a:prstGeom>
        </p:spPr>
        <p:txBody>
          <a:bodyPr wrap="none">
            <a:spAutoFit/>
          </a:bodyPr>
          <a:lstStyle/>
          <a:p>
            <a:r>
              <a:rPr lang="zh-TW" altLang="en-US" sz="2800" b="1" dirty="0" smtClean="0">
                <a:latin typeface="微軟正黑體" panose="020B0604030504040204" pitchFamily="34" charset="-120"/>
                <a:ea typeface="微軟正黑體" panose="020B0604030504040204" pitchFamily="34" charset="-120"/>
              </a:rPr>
              <a:t>俗名：喵</a:t>
            </a:r>
            <a:r>
              <a:rPr lang="zh-TW" altLang="en-US" sz="2800" b="1" dirty="0">
                <a:latin typeface="微軟正黑體" panose="020B0604030504040204" pitchFamily="34" charset="-120"/>
                <a:ea typeface="微軟正黑體" panose="020B0604030504040204" pitchFamily="34" charset="-120"/>
              </a:rPr>
              <a:t>喵</a:t>
            </a:r>
            <a:r>
              <a:rPr lang="en-US" altLang="zh-TW" sz="2800" b="1" dirty="0">
                <a:latin typeface="微軟正黑體" panose="020B0604030504040204" pitchFamily="34" charset="-120"/>
                <a:ea typeface="微軟正黑體" panose="020B0604030504040204" pitchFamily="34" charset="-120"/>
              </a:rPr>
              <a:t>(Meow Meow)</a:t>
            </a:r>
            <a:endParaRPr lang="zh-TW" altLang="en-US" sz="2800" b="1" dirty="0">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5984284" y="1977573"/>
            <a:ext cx="1107996" cy="369332"/>
          </a:xfrm>
          <a:prstGeom prst="rect">
            <a:avLst/>
          </a:prstGeom>
          <a:noFill/>
        </p:spPr>
        <p:txBody>
          <a:bodyPr wrap="none" rtlCol="0">
            <a:spAutoFit/>
          </a:bodyPr>
          <a:lstStyle/>
          <a:p>
            <a:r>
              <a:rPr lang="zh-TW" altLang="en-US" b="1" dirty="0" smtClean="0">
                <a:solidFill>
                  <a:schemeClr val="accent6"/>
                </a:solidFill>
                <a:latin typeface="微軟正黑體" panose="020B0604030504040204" pitchFamily="34" charset="-120"/>
                <a:ea typeface="微軟正黑體" panose="020B0604030504040204" pitchFamily="34" charset="-120"/>
              </a:rPr>
              <a:t>新興</a:t>
            </a:r>
            <a:r>
              <a:rPr lang="zh-TW" altLang="en-US" b="1" dirty="0">
                <a:solidFill>
                  <a:schemeClr val="accent6"/>
                </a:solidFill>
                <a:latin typeface="微軟正黑體" panose="020B0604030504040204" pitchFamily="34" charset="-120"/>
                <a:ea typeface="微軟正黑體" panose="020B0604030504040204" pitchFamily="34" charset="-120"/>
              </a:rPr>
              <a:t>毒品</a:t>
            </a:r>
          </a:p>
        </p:txBody>
      </p:sp>
    </p:spTree>
    <p:extLst>
      <p:ext uri="{BB962C8B-B14F-4D97-AF65-F5344CB8AC3E}">
        <p14:creationId xmlns:p14="http://schemas.microsoft.com/office/powerpoint/2010/main" val="934458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rPr>
              <a:t>毒品本身的傷害</a:t>
            </a:r>
          </a:p>
        </p:txBody>
      </p:sp>
      <p:sp>
        <p:nvSpPr>
          <p:cNvPr id="3" name="矩形 2"/>
          <p:cNvSpPr/>
          <p:nvPr/>
        </p:nvSpPr>
        <p:spPr>
          <a:xfrm>
            <a:off x="611560" y="1700808"/>
            <a:ext cx="3877985" cy="646331"/>
          </a:xfrm>
          <a:prstGeom prst="rect">
            <a:avLst/>
          </a:prstGeom>
          <a:solidFill>
            <a:schemeClr val="accent5">
              <a:lumMod val="20000"/>
              <a:lumOff val="80000"/>
            </a:schemeClr>
          </a:solidFill>
        </p:spPr>
        <p:txBody>
          <a:bodyPr wrap="none">
            <a:spAutoFit/>
          </a:bodyPr>
          <a:lstStyle/>
          <a:p>
            <a:r>
              <a:rPr lang="zh-TW" altLang="en-US" sz="3600" b="1" dirty="0" smtClean="0">
                <a:latin typeface="微軟正黑體" panose="020B0604030504040204" pitchFamily="34" charset="-120"/>
                <a:ea typeface="微軟正黑體" panose="020B0604030504040204" pitchFamily="34" charset="-120"/>
              </a:rPr>
              <a:t>合成</a:t>
            </a:r>
            <a:r>
              <a:rPr lang="zh-TW" altLang="en-US" sz="3600" b="1" dirty="0">
                <a:latin typeface="微軟正黑體" panose="020B0604030504040204" pitchFamily="34" charset="-120"/>
                <a:ea typeface="微軟正黑體" panose="020B0604030504040204" pitchFamily="34" charset="-120"/>
              </a:rPr>
              <a:t>卡西酮類物質</a:t>
            </a:r>
          </a:p>
        </p:txBody>
      </p:sp>
      <p:pic>
        <p:nvPicPr>
          <p:cNvPr id="11266" name="Picture 2" descr="毒咖啡包太常被抓！2.0新包裝曝光變成膠原蛋白隨身飲| 社會| 三立新聞網SETN.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63" y="2935449"/>
            <a:ext cx="3850544" cy="2170744"/>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7092280" y="1977573"/>
            <a:ext cx="1338828" cy="369332"/>
          </a:xfrm>
          <a:prstGeom prst="rect">
            <a:avLst/>
          </a:prstGeom>
          <a:noFill/>
        </p:spPr>
        <p:txBody>
          <a:bodyPr wrap="none" rtlCol="0">
            <a:spAutoFit/>
          </a:bodyPr>
          <a:lstStyle/>
          <a:p>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第</a:t>
            </a:r>
            <a:r>
              <a:rPr lang="zh-TW" altLang="en-US" b="1" dirty="0" smtClean="0">
                <a:solidFill>
                  <a:srgbClr val="FF7C80"/>
                </a:solidFill>
                <a:latin typeface="微軟正黑體" panose="020B0604030504040204" pitchFamily="34" charset="-120"/>
                <a:ea typeface="微軟正黑體" panose="020B0604030504040204" pitchFamily="34" charset="-120"/>
              </a:rPr>
              <a:t>三</a:t>
            </a:r>
            <a:r>
              <a:rPr lang="zh-TW" altLang="en-US" b="1" dirty="0">
                <a:solidFill>
                  <a:schemeClr val="bg1">
                    <a:lumMod val="50000"/>
                  </a:schemeClr>
                </a:solidFill>
                <a:latin typeface="微軟正黑體" panose="020B0604030504040204" pitchFamily="34" charset="-120"/>
                <a:ea typeface="微軟正黑體" panose="020B0604030504040204" pitchFamily="34" charset="-120"/>
              </a:rPr>
              <a:t>級毒品</a:t>
            </a:r>
          </a:p>
        </p:txBody>
      </p:sp>
      <p:sp>
        <p:nvSpPr>
          <p:cNvPr id="9" name="矩形 8"/>
          <p:cNvSpPr/>
          <p:nvPr/>
        </p:nvSpPr>
        <p:spPr>
          <a:xfrm>
            <a:off x="2328437" y="5660250"/>
            <a:ext cx="4487126" cy="523220"/>
          </a:xfrm>
          <a:prstGeom prst="rect">
            <a:avLst/>
          </a:prstGeom>
        </p:spPr>
        <p:txBody>
          <a:bodyPr wrap="none">
            <a:spAutoFit/>
          </a:bodyPr>
          <a:lstStyle/>
          <a:p>
            <a:r>
              <a:rPr lang="zh-TW" altLang="en-US" sz="2800" b="1" dirty="0" smtClean="0">
                <a:latin typeface="微軟正黑體" panose="020B0604030504040204" pitchFamily="34" charset="-120"/>
                <a:ea typeface="微軟正黑體" panose="020B0604030504040204" pitchFamily="34" charset="-120"/>
              </a:rPr>
              <a:t>俗名：喵</a:t>
            </a:r>
            <a:r>
              <a:rPr lang="zh-TW" altLang="en-US" sz="2800" b="1" dirty="0">
                <a:latin typeface="微軟正黑體" panose="020B0604030504040204" pitchFamily="34" charset="-120"/>
                <a:ea typeface="微軟正黑體" panose="020B0604030504040204" pitchFamily="34" charset="-120"/>
              </a:rPr>
              <a:t>喵</a:t>
            </a:r>
            <a:r>
              <a:rPr lang="en-US" altLang="zh-TW" sz="2800" b="1" dirty="0">
                <a:latin typeface="微軟正黑體" panose="020B0604030504040204" pitchFamily="34" charset="-120"/>
                <a:ea typeface="微軟正黑體" panose="020B0604030504040204" pitchFamily="34" charset="-120"/>
              </a:rPr>
              <a:t>(Meow Meow)</a:t>
            </a:r>
            <a:endParaRPr lang="zh-TW" altLang="en-US" sz="2800" b="1" dirty="0">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5984284" y="1977573"/>
            <a:ext cx="1107996" cy="369332"/>
          </a:xfrm>
          <a:prstGeom prst="rect">
            <a:avLst/>
          </a:prstGeom>
          <a:noFill/>
        </p:spPr>
        <p:txBody>
          <a:bodyPr wrap="none" rtlCol="0">
            <a:spAutoFit/>
          </a:bodyPr>
          <a:lstStyle/>
          <a:p>
            <a:r>
              <a:rPr lang="zh-TW" altLang="en-US" b="1" dirty="0" smtClean="0">
                <a:solidFill>
                  <a:schemeClr val="accent6"/>
                </a:solidFill>
                <a:latin typeface="微軟正黑體" panose="020B0604030504040204" pitchFamily="34" charset="-120"/>
                <a:ea typeface="微軟正黑體" panose="020B0604030504040204" pitchFamily="34" charset="-120"/>
              </a:rPr>
              <a:t>新興</a:t>
            </a:r>
            <a:r>
              <a:rPr lang="zh-TW" altLang="en-US" b="1" dirty="0">
                <a:solidFill>
                  <a:schemeClr val="accent6"/>
                </a:solidFill>
                <a:latin typeface="微軟正黑體" panose="020B0604030504040204" pitchFamily="34" charset="-120"/>
                <a:ea typeface="微軟正黑體" panose="020B0604030504040204" pitchFamily="34" charset="-120"/>
              </a:rPr>
              <a:t>毒品</a:t>
            </a:r>
          </a:p>
        </p:txBody>
      </p:sp>
      <p:pic>
        <p:nvPicPr>
          <p:cNvPr id="11268" name="Picture 4" descr="警方掃毒查獲恐怖咖啡包驗出新毒品成分| NOW健康｜健康數位內容第一品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4967" y="2935449"/>
            <a:ext cx="3881901" cy="217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09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rPr>
              <a:t>毒品本身的傷害</a:t>
            </a:r>
          </a:p>
        </p:txBody>
      </p:sp>
      <p:sp>
        <p:nvSpPr>
          <p:cNvPr id="3" name="矩形 2"/>
          <p:cNvSpPr/>
          <p:nvPr/>
        </p:nvSpPr>
        <p:spPr>
          <a:xfrm>
            <a:off x="611560" y="1700808"/>
            <a:ext cx="3877985" cy="646331"/>
          </a:xfrm>
          <a:prstGeom prst="rect">
            <a:avLst/>
          </a:prstGeom>
          <a:solidFill>
            <a:schemeClr val="accent5">
              <a:lumMod val="20000"/>
              <a:lumOff val="80000"/>
            </a:schemeClr>
          </a:solidFill>
        </p:spPr>
        <p:txBody>
          <a:bodyPr wrap="none">
            <a:spAutoFit/>
          </a:bodyPr>
          <a:lstStyle/>
          <a:p>
            <a:r>
              <a:rPr lang="zh-TW" altLang="en-US" sz="3600" b="1" dirty="0" smtClean="0">
                <a:latin typeface="微軟正黑體" panose="020B0604030504040204" pitchFamily="34" charset="-120"/>
                <a:ea typeface="微軟正黑體" panose="020B0604030504040204" pitchFamily="34" charset="-120"/>
              </a:rPr>
              <a:t>合成</a:t>
            </a:r>
            <a:r>
              <a:rPr lang="zh-TW" altLang="en-US" sz="3600" b="1" dirty="0">
                <a:latin typeface="微軟正黑體" panose="020B0604030504040204" pitchFamily="34" charset="-120"/>
                <a:ea typeface="微軟正黑體" panose="020B0604030504040204" pitchFamily="34" charset="-120"/>
              </a:rPr>
              <a:t>卡西酮類物質</a:t>
            </a:r>
          </a:p>
        </p:txBody>
      </p:sp>
      <p:grpSp>
        <p:nvGrpSpPr>
          <p:cNvPr id="4" name="群組 3"/>
          <p:cNvGrpSpPr/>
          <p:nvPr/>
        </p:nvGrpSpPr>
        <p:grpSpPr>
          <a:xfrm>
            <a:off x="102552" y="2780928"/>
            <a:ext cx="2309208" cy="3090888"/>
            <a:chOff x="102552" y="2780928"/>
            <a:chExt cx="2309208" cy="3090888"/>
          </a:xfrm>
        </p:grpSpPr>
        <p:pic>
          <p:nvPicPr>
            <p:cNvPr id="4100" name="Picture 4" descr="Heart palpitations RGB color icon. Fast beating and fluttering heart. Panic  attack and fear symptom. Health problem. Mental disorders. Isolated vector  illustration. Simple filled line drawing 5258900 Vector Art at Vecteez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52" y="2780928"/>
              <a:ext cx="2309208" cy="2309208"/>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805750" y="5348596"/>
              <a:ext cx="902811" cy="523220"/>
            </a:xfrm>
            <a:prstGeom prst="rect">
              <a:avLst/>
            </a:prstGeom>
          </p:spPr>
          <p:txBody>
            <a:bodyPr wrap="none">
              <a:spAutoFit/>
            </a:bodyPr>
            <a:lstStyle/>
            <a:p>
              <a:r>
                <a:rPr kumimoji="1" lang="zh-TW" altLang="en-US" sz="2800" b="1" dirty="0">
                  <a:solidFill>
                    <a:prstClr val="black"/>
                  </a:solidFill>
                  <a:latin typeface="微軟正黑體" panose="020B0604030504040204" pitchFamily="34" charset="-120"/>
                  <a:ea typeface="微軟正黑體" panose="020B0604030504040204" pitchFamily="34" charset="-120"/>
                </a:rPr>
                <a:t>心悸</a:t>
              </a:r>
              <a:endParaRPr lang="zh-TW" altLang="en-US" sz="2800" dirty="0"/>
            </a:p>
          </p:txBody>
        </p:sp>
      </p:grpSp>
      <p:grpSp>
        <p:nvGrpSpPr>
          <p:cNvPr id="8" name="群組 7"/>
          <p:cNvGrpSpPr/>
          <p:nvPr/>
        </p:nvGrpSpPr>
        <p:grpSpPr>
          <a:xfrm>
            <a:off x="4486133" y="2938877"/>
            <a:ext cx="2047695" cy="2932939"/>
            <a:chOff x="4486133" y="2938877"/>
            <a:chExt cx="2047695" cy="2932939"/>
          </a:xfrm>
        </p:grpSpPr>
        <p:pic>
          <p:nvPicPr>
            <p:cNvPr id="4098" name="Picture 2" descr="32,752 Memory Loss Images, Stock Photos &amp; Vectors | Shutterstock"/>
            <p:cNvPicPr>
              <a:picLocks noChangeAspect="1" noChangeArrowheads="1"/>
            </p:cNvPicPr>
            <p:nvPr/>
          </p:nvPicPr>
          <p:blipFill rotWithShape="1">
            <a:blip r:embed="rId4">
              <a:extLst>
                <a:ext uri="{28A0092B-C50C-407E-A947-70E740481C1C}">
                  <a14:useLocalDpi xmlns:a14="http://schemas.microsoft.com/office/drawing/2010/main" val="0"/>
                </a:ext>
              </a:extLst>
            </a:blip>
            <a:srcRect b="9609"/>
            <a:stretch/>
          </p:blipFill>
          <p:spPr bwMode="auto">
            <a:xfrm>
              <a:off x="4486133" y="2938877"/>
              <a:ext cx="2047695" cy="199331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4699501" y="5348596"/>
              <a:ext cx="1620957" cy="523220"/>
            </a:xfrm>
            <a:prstGeom prst="rect">
              <a:avLst/>
            </a:prstGeom>
          </p:spPr>
          <p:txBody>
            <a:bodyPr wrap="none">
              <a:spAutoFit/>
            </a:bodyPr>
            <a:lstStyle/>
            <a:p>
              <a:r>
                <a:rPr kumimoji="1" lang="zh-TW" altLang="en-US" sz="2800" b="1" dirty="0">
                  <a:solidFill>
                    <a:prstClr val="black"/>
                  </a:solidFill>
                  <a:latin typeface="微軟正黑體" panose="020B0604030504040204" pitchFamily="34" charset="-120"/>
                  <a:ea typeface="微軟正黑體" panose="020B0604030504040204" pitchFamily="34" charset="-120"/>
                </a:rPr>
                <a:t>記憶喪失</a:t>
              </a:r>
              <a:endParaRPr lang="zh-TW" altLang="en-US" sz="2800" dirty="0"/>
            </a:p>
          </p:txBody>
        </p:sp>
      </p:grpSp>
      <p:grpSp>
        <p:nvGrpSpPr>
          <p:cNvPr id="10" name="群組 9"/>
          <p:cNvGrpSpPr/>
          <p:nvPr/>
        </p:nvGrpSpPr>
        <p:grpSpPr>
          <a:xfrm>
            <a:off x="6732240" y="3045368"/>
            <a:ext cx="1801996" cy="2826448"/>
            <a:chOff x="6732240" y="3045368"/>
            <a:chExt cx="1801996" cy="2826448"/>
          </a:xfrm>
        </p:grpSpPr>
        <p:pic>
          <p:nvPicPr>
            <p:cNvPr id="4102" name="Picture 6" descr="Fear - Free people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3045368"/>
              <a:ext cx="1801996" cy="1801997"/>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7181832" y="5348596"/>
              <a:ext cx="902811" cy="523220"/>
            </a:xfrm>
            <a:prstGeom prst="rect">
              <a:avLst/>
            </a:prstGeom>
          </p:spPr>
          <p:txBody>
            <a:bodyPr wrap="none">
              <a:spAutoFit/>
            </a:bodyPr>
            <a:lstStyle/>
            <a:p>
              <a:r>
                <a:rPr kumimoji="1" lang="zh-TW" altLang="en-US" sz="2800" b="1" dirty="0">
                  <a:solidFill>
                    <a:prstClr val="black"/>
                  </a:solidFill>
                  <a:latin typeface="微軟正黑體" panose="020B0604030504040204" pitchFamily="34" charset="-120"/>
                  <a:ea typeface="微軟正黑體" panose="020B0604030504040204" pitchFamily="34" charset="-120"/>
                </a:rPr>
                <a:t>幻覺</a:t>
              </a:r>
            </a:p>
          </p:txBody>
        </p:sp>
      </p:grpSp>
      <p:grpSp>
        <p:nvGrpSpPr>
          <p:cNvPr id="5" name="群組 4"/>
          <p:cNvGrpSpPr/>
          <p:nvPr/>
        </p:nvGrpSpPr>
        <p:grpSpPr>
          <a:xfrm>
            <a:off x="2369327" y="3088713"/>
            <a:ext cx="1980029" cy="2783103"/>
            <a:chOff x="2369327" y="3088713"/>
            <a:chExt cx="1980029" cy="2783103"/>
          </a:xfrm>
        </p:grpSpPr>
        <p:pic>
          <p:nvPicPr>
            <p:cNvPr id="4104" name="Picture 8" descr="Cramp - Free healthcare and medical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2524" y="3088713"/>
              <a:ext cx="1693638" cy="1693638"/>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2369327" y="5348596"/>
              <a:ext cx="1980029" cy="523220"/>
            </a:xfrm>
            <a:prstGeom prst="rect">
              <a:avLst/>
            </a:prstGeom>
          </p:spPr>
          <p:txBody>
            <a:bodyPr wrap="none">
              <a:spAutoFit/>
            </a:bodyPr>
            <a:lstStyle/>
            <a:p>
              <a:r>
                <a:rPr kumimoji="1" lang="zh-TW" altLang="en-US" sz="2800" b="1" dirty="0" smtClean="0">
                  <a:solidFill>
                    <a:prstClr val="black"/>
                  </a:solidFill>
                  <a:latin typeface="微軟正黑體" panose="020B0604030504040204" pitchFamily="34" charset="-120"/>
                  <a:ea typeface="微軟正黑體" panose="020B0604030504040204" pitchFamily="34" charset="-120"/>
                </a:rPr>
                <a:t>痙攣</a:t>
              </a:r>
              <a:r>
                <a:rPr kumimoji="1" lang="zh-TW" altLang="en-US" sz="2800" b="1" dirty="0">
                  <a:solidFill>
                    <a:prstClr val="black"/>
                  </a:solidFill>
                  <a:latin typeface="微軟正黑體" panose="020B0604030504040204" pitchFamily="34" charset="-120"/>
                  <a:ea typeface="微軟正黑體" panose="020B0604030504040204" pitchFamily="34" charset="-120"/>
                </a:rPr>
                <a:t>、</a:t>
              </a:r>
              <a:r>
                <a:rPr kumimoji="1" lang="zh-TW" altLang="en-US" sz="2800" b="1" dirty="0" smtClean="0">
                  <a:solidFill>
                    <a:prstClr val="black"/>
                  </a:solidFill>
                  <a:latin typeface="微軟正黑體" panose="020B0604030504040204" pitchFamily="34" charset="-120"/>
                  <a:ea typeface="微軟正黑體" panose="020B0604030504040204" pitchFamily="34" charset="-120"/>
                </a:rPr>
                <a:t>抽</a:t>
              </a:r>
              <a:r>
                <a:rPr kumimoji="1" lang="zh-TW" altLang="en-US" sz="2800" b="1" dirty="0">
                  <a:solidFill>
                    <a:prstClr val="black"/>
                  </a:solidFill>
                  <a:latin typeface="微軟正黑體" panose="020B0604030504040204" pitchFamily="34" charset="-120"/>
                  <a:ea typeface="微軟正黑體" panose="020B0604030504040204" pitchFamily="34" charset="-120"/>
                </a:rPr>
                <a:t>蓄</a:t>
              </a:r>
              <a:endParaRPr lang="zh-TW" altLang="en-US" sz="2800" dirty="0"/>
            </a:p>
          </p:txBody>
        </p:sp>
      </p:grpSp>
    </p:spTree>
    <p:extLst>
      <p:ext uri="{BB962C8B-B14F-4D97-AF65-F5344CB8AC3E}">
        <p14:creationId xmlns:p14="http://schemas.microsoft.com/office/powerpoint/2010/main" val="1118740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rPr>
              <a:t>毒品本身的傷害</a:t>
            </a:r>
          </a:p>
        </p:txBody>
      </p:sp>
      <p:sp>
        <p:nvSpPr>
          <p:cNvPr id="4" name="矩形 3"/>
          <p:cNvSpPr/>
          <p:nvPr/>
        </p:nvSpPr>
        <p:spPr>
          <a:xfrm>
            <a:off x="611560" y="1700808"/>
            <a:ext cx="3877985" cy="646331"/>
          </a:xfrm>
          <a:prstGeom prst="rect">
            <a:avLst/>
          </a:prstGeom>
          <a:solidFill>
            <a:schemeClr val="accent5">
              <a:lumMod val="20000"/>
              <a:lumOff val="80000"/>
            </a:schemeClr>
          </a:solidFill>
        </p:spPr>
        <p:txBody>
          <a:bodyPr wrap="none">
            <a:spAutoFit/>
          </a:bodyPr>
          <a:lstStyle/>
          <a:p>
            <a:r>
              <a:rPr lang="zh-TW" altLang="en-US" sz="3600" b="1" dirty="0" smtClean="0">
                <a:latin typeface="微軟正黑體" panose="020B0604030504040204" pitchFamily="34" charset="-120"/>
                <a:ea typeface="微軟正黑體" panose="020B0604030504040204" pitchFamily="34" charset="-120"/>
              </a:rPr>
              <a:t>合成</a:t>
            </a:r>
            <a:r>
              <a:rPr lang="zh-TW" altLang="en-US" sz="3600" b="1" dirty="0">
                <a:latin typeface="微軟正黑體" panose="020B0604030504040204" pitchFamily="34" charset="-120"/>
                <a:ea typeface="微軟正黑體" panose="020B0604030504040204" pitchFamily="34" charset="-120"/>
              </a:rPr>
              <a:t>卡西酮類物質</a:t>
            </a:r>
          </a:p>
        </p:txBody>
      </p:sp>
      <p:sp>
        <p:nvSpPr>
          <p:cNvPr id="5" name="矩形 4"/>
          <p:cNvSpPr/>
          <p:nvPr/>
        </p:nvSpPr>
        <p:spPr>
          <a:xfrm>
            <a:off x="6368970" y="2510390"/>
            <a:ext cx="2595518" cy="3989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3000" b="1" dirty="0" smtClean="0">
                <a:solidFill>
                  <a:schemeClr val="tx1">
                    <a:lumMod val="75000"/>
                    <a:lumOff val="25000"/>
                  </a:schemeClr>
                </a:solidFill>
                <a:latin typeface="微軟正黑體" panose="020B0604030504040204" pitchFamily="34" charset="-120"/>
                <a:ea typeface="微軟正黑體" panose="020B0604030504040204" pitchFamily="34" charset="-120"/>
              </a:rPr>
              <a:t>高達</a:t>
            </a:r>
            <a:r>
              <a:rPr lang="zh-TW" altLang="en-US" sz="3000" b="1" dirty="0" smtClean="0">
                <a:solidFill>
                  <a:srgbClr val="FF5050"/>
                </a:solidFill>
                <a:latin typeface="微軟正黑體" panose="020B0604030504040204" pitchFamily="34" charset="-120"/>
                <a:ea typeface="微軟正黑體" panose="020B0604030504040204" pitchFamily="34" charset="-120"/>
              </a:rPr>
              <a:t>九成</a:t>
            </a:r>
            <a:r>
              <a:rPr lang="zh-TW" altLang="en-US" sz="3000" b="1" dirty="0" smtClean="0">
                <a:solidFill>
                  <a:schemeClr val="tx1">
                    <a:lumMod val="75000"/>
                    <a:lumOff val="25000"/>
                  </a:schemeClr>
                </a:solidFill>
                <a:latin typeface="微軟正黑體" panose="020B0604030504040204" pitchFamily="34" charset="-120"/>
                <a:ea typeface="微軟正黑體" panose="020B0604030504040204" pitchFamily="34" charset="-120"/>
              </a:rPr>
              <a:t>以上混合</a:t>
            </a:r>
            <a:r>
              <a:rPr lang="en-US" altLang="zh-TW" sz="3000" b="1" dirty="0" smtClean="0">
                <a:solidFill>
                  <a:schemeClr val="tx1">
                    <a:lumMod val="75000"/>
                    <a:lumOff val="25000"/>
                  </a:schemeClr>
                </a:solidFill>
                <a:latin typeface="微軟正黑體" panose="020B0604030504040204" pitchFamily="34" charset="-120"/>
                <a:ea typeface="微軟正黑體" panose="020B0604030504040204" pitchFamily="34" charset="-120"/>
              </a:rPr>
              <a:t>K</a:t>
            </a:r>
            <a:r>
              <a:rPr lang="zh-TW" altLang="en-US" sz="3000" b="1" dirty="0" smtClean="0">
                <a:solidFill>
                  <a:schemeClr val="tx1">
                    <a:lumMod val="75000"/>
                    <a:lumOff val="25000"/>
                  </a:schemeClr>
                </a:solidFill>
                <a:latin typeface="微軟正黑體" panose="020B0604030504040204" pitchFamily="34" charset="-120"/>
                <a:ea typeface="微軟正黑體" panose="020B0604030504040204" pitchFamily="34" charset="-120"/>
              </a:rPr>
              <a:t>他命、類大麻、安非他命等，最多</a:t>
            </a:r>
            <a:r>
              <a:rPr lang="zh-TW" altLang="en-US" sz="3000" b="1" dirty="0">
                <a:solidFill>
                  <a:schemeClr val="tx1">
                    <a:lumMod val="75000"/>
                    <a:lumOff val="25000"/>
                  </a:schemeClr>
                </a:solidFill>
                <a:latin typeface="微軟正黑體" panose="020B0604030504040204" pitchFamily="34" charset="-120"/>
                <a:ea typeface="微軟正黑體" panose="020B0604030504040204" pitchFamily="34" charset="-120"/>
              </a:rPr>
              <a:t>甚至混合１２種</a:t>
            </a:r>
            <a:r>
              <a:rPr lang="zh-TW" altLang="en-US" sz="3000" b="1" dirty="0" smtClean="0">
                <a:solidFill>
                  <a:schemeClr val="tx1">
                    <a:lumMod val="75000"/>
                    <a:lumOff val="25000"/>
                  </a:schemeClr>
                </a:solidFill>
                <a:latin typeface="微軟正黑體" panose="020B0604030504040204" pitchFamily="34" charset="-120"/>
                <a:ea typeface="微軟正黑體" panose="020B0604030504040204" pitchFamily="34" charset="-120"/>
              </a:rPr>
              <a:t>毒品</a:t>
            </a:r>
            <a:r>
              <a:rPr lang="en-US" altLang="zh-TW" sz="3000" b="1"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sz="30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pic>
        <p:nvPicPr>
          <p:cNvPr id="6" name="Picture 2" descr="未提供相片說明。"/>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330" y="2557373"/>
            <a:ext cx="5760640" cy="3833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67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未提供相片說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000" y="9000"/>
            <a:ext cx="6840000" cy="68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981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rPr>
              <a:t>毒品本身的傷害</a:t>
            </a:r>
          </a:p>
        </p:txBody>
      </p:sp>
      <p:sp>
        <p:nvSpPr>
          <p:cNvPr id="3" name="矩形 2"/>
          <p:cNvSpPr/>
          <p:nvPr/>
        </p:nvSpPr>
        <p:spPr>
          <a:xfrm>
            <a:off x="611560" y="1700808"/>
            <a:ext cx="1167307" cy="646331"/>
          </a:xfrm>
          <a:prstGeom prst="rect">
            <a:avLst/>
          </a:prstGeom>
          <a:solidFill>
            <a:schemeClr val="accent5">
              <a:lumMod val="20000"/>
              <a:lumOff val="80000"/>
            </a:schemeClr>
          </a:solidFill>
        </p:spPr>
        <p:txBody>
          <a:bodyPr wrap="none">
            <a:spAutoFit/>
          </a:bodyPr>
          <a:lstStyle/>
          <a:p>
            <a:r>
              <a:rPr lang="en-US" altLang="zh-TW" sz="3600" b="1" dirty="0" smtClean="0">
                <a:latin typeface="微軟正黑體" panose="020B0604030504040204" pitchFamily="34" charset="-120"/>
                <a:ea typeface="微軟正黑體" panose="020B0604030504040204" pitchFamily="34" charset="-120"/>
              </a:rPr>
              <a:t>FM2</a:t>
            </a:r>
            <a:endParaRPr lang="en-US" altLang="zh-TW" sz="3600" b="1"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7092280" y="1977573"/>
            <a:ext cx="1338828" cy="369332"/>
          </a:xfrm>
          <a:prstGeom prst="rect">
            <a:avLst/>
          </a:prstGeom>
          <a:noFill/>
        </p:spPr>
        <p:txBody>
          <a:bodyPr wrap="none" rtlCol="0">
            <a:spAutoFit/>
          </a:bodyPr>
          <a:lstStyle/>
          <a:p>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第</a:t>
            </a:r>
            <a:r>
              <a:rPr lang="zh-TW" altLang="en-US" b="1" dirty="0" smtClean="0">
                <a:solidFill>
                  <a:srgbClr val="FF7C80"/>
                </a:solidFill>
                <a:latin typeface="微軟正黑體" panose="020B0604030504040204" pitchFamily="34" charset="-120"/>
                <a:ea typeface="微軟正黑體" panose="020B0604030504040204" pitchFamily="34" charset="-120"/>
              </a:rPr>
              <a:t>三</a:t>
            </a:r>
            <a:r>
              <a:rPr lang="zh-TW" altLang="en-US" b="1" dirty="0">
                <a:solidFill>
                  <a:schemeClr val="bg1">
                    <a:lumMod val="50000"/>
                  </a:schemeClr>
                </a:solidFill>
                <a:latin typeface="微軟正黑體" panose="020B0604030504040204" pitchFamily="34" charset="-120"/>
                <a:ea typeface="微軟正黑體" panose="020B0604030504040204" pitchFamily="34" charset="-120"/>
              </a:rPr>
              <a:t>級毒品</a:t>
            </a:r>
          </a:p>
        </p:txBody>
      </p:sp>
      <p:sp>
        <p:nvSpPr>
          <p:cNvPr id="9" name="矩形 8"/>
          <p:cNvSpPr/>
          <p:nvPr/>
        </p:nvSpPr>
        <p:spPr>
          <a:xfrm>
            <a:off x="3043377" y="5660250"/>
            <a:ext cx="3057247" cy="523220"/>
          </a:xfrm>
          <a:prstGeom prst="rect">
            <a:avLst/>
          </a:prstGeom>
        </p:spPr>
        <p:txBody>
          <a:bodyPr wrap="none">
            <a:spAutoFit/>
          </a:bodyPr>
          <a:lstStyle/>
          <a:p>
            <a:r>
              <a:rPr lang="zh-TW" altLang="en-US" sz="2800" b="1" dirty="0">
                <a:latin typeface="微軟正黑體" panose="020B0604030504040204" pitchFamily="34" charset="-120"/>
                <a:ea typeface="微軟正黑體" panose="020B0604030504040204" pitchFamily="34" charset="-120"/>
              </a:rPr>
              <a:t>俗名：約會強暴丸</a:t>
            </a:r>
          </a:p>
        </p:txBody>
      </p:sp>
      <p:pic>
        <p:nvPicPr>
          <p:cNvPr id="9218" name="Picture 2" descr="氟硝西泮(Rohypnol)Flunitrazep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flipV="1">
            <a:off x="2541704" y="2472340"/>
            <a:ext cx="4060593" cy="3045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860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字方塊 21"/>
          <p:cNvSpPr txBox="1"/>
          <p:nvPr/>
        </p:nvSpPr>
        <p:spPr>
          <a:xfrm>
            <a:off x="362346" y="982270"/>
            <a:ext cx="2880000" cy="2880000"/>
          </a:xfrm>
          <a:prstGeom prst="ellipse">
            <a:avLst/>
          </a:prstGeom>
          <a:solidFill>
            <a:srgbClr val="0070C0"/>
          </a:solidFill>
        </p:spPr>
        <p:txBody>
          <a:bodyPr wrap="square" rtlCol="0">
            <a:spAutoFit/>
          </a:bodyPr>
          <a:lstStyle/>
          <a:p>
            <a:pPr algn="ctr"/>
            <a:r>
              <a:rPr lang="zh-TW" altLang="en-US" sz="2400" b="1" dirty="0" smtClean="0">
                <a:solidFill>
                  <a:prstClr val="white"/>
                </a:solidFill>
              </a:rPr>
              <a:t>保護級</a:t>
            </a:r>
            <a:endParaRPr lang="en-US" altLang="zh-TW" sz="2400" b="1" dirty="0" smtClean="0">
              <a:solidFill>
                <a:prstClr val="white"/>
              </a:solidFill>
            </a:endParaRPr>
          </a:p>
          <a:p>
            <a:pPr algn="ctr">
              <a:lnSpc>
                <a:spcPct val="150000"/>
              </a:lnSpc>
            </a:pPr>
            <a:r>
              <a:rPr lang="zh-TW" altLang="en-US" sz="6000" b="1" dirty="0" smtClean="0">
                <a:solidFill>
                  <a:prstClr val="white"/>
                </a:solidFill>
                <a:effectLst>
                  <a:outerShdw blurRad="38100" dist="38100" dir="2700000" algn="tl">
                    <a:srgbClr val="000000">
                      <a:alpha val="43137"/>
                    </a:srgbClr>
                  </a:outerShdw>
                </a:effectLst>
              </a:rPr>
              <a:t>成藥</a:t>
            </a:r>
            <a:endParaRPr lang="zh-TW" altLang="en-US" sz="6000" b="1" dirty="0">
              <a:solidFill>
                <a:prstClr val="white"/>
              </a:solidFill>
              <a:effectLst>
                <a:outerShdw blurRad="38100" dist="38100" dir="2700000" algn="tl">
                  <a:srgbClr val="000000">
                    <a:alpha val="43137"/>
                  </a:srgbClr>
                </a:outerShdw>
              </a:effectLst>
            </a:endParaRPr>
          </a:p>
        </p:txBody>
      </p:sp>
      <p:sp>
        <p:nvSpPr>
          <p:cNvPr id="25" name="文字方塊 24"/>
          <p:cNvSpPr txBox="1"/>
          <p:nvPr/>
        </p:nvSpPr>
        <p:spPr>
          <a:xfrm>
            <a:off x="3132000" y="2924784"/>
            <a:ext cx="2880000" cy="2880000"/>
          </a:xfrm>
          <a:prstGeom prst="ellipse">
            <a:avLst/>
          </a:prstGeom>
          <a:solidFill>
            <a:schemeClr val="accent3"/>
          </a:solidFill>
        </p:spPr>
        <p:txBody>
          <a:bodyPr wrap="none" rtlCol="0">
            <a:spAutoFit/>
          </a:bodyPr>
          <a:lstStyle/>
          <a:p>
            <a:pPr algn="ctr"/>
            <a:r>
              <a:rPr lang="zh-TW" altLang="en-US" sz="2400" b="1" dirty="0" smtClean="0">
                <a:solidFill>
                  <a:prstClr val="white"/>
                </a:solidFill>
              </a:rPr>
              <a:t>輔導級</a:t>
            </a:r>
            <a:endParaRPr lang="en-US" altLang="zh-TW" sz="2400" b="1" dirty="0">
              <a:solidFill>
                <a:prstClr val="white"/>
              </a:solidFill>
            </a:endParaRPr>
          </a:p>
          <a:p>
            <a:pPr algn="ctr">
              <a:lnSpc>
                <a:spcPct val="150000"/>
              </a:lnSpc>
            </a:pPr>
            <a:r>
              <a:rPr lang="zh-TW" altLang="en-US" sz="6000" b="1" dirty="0">
                <a:solidFill>
                  <a:prstClr val="white"/>
                </a:solidFill>
                <a:effectLst>
                  <a:outerShdw blurRad="38100" dist="38100" dir="2700000" algn="tl">
                    <a:srgbClr val="000000">
                      <a:alpha val="43137"/>
                    </a:srgbClr>
                  </a:outerShdw>
                </a:effectLst>
              </a:rPr>
              <a:t>指示藥</a:t>
            </a:r>
          </a:p>
        </p:txBody>
      </p:sp>
      <p:sp>
        <p:nvSpPr>
          <p:cNvPr id="26" name="文字方塊 25"/>
          <p:cNvSpPr txBox="1"/>
          <p:nvPr/>
        </p:nvSpPr>
        <p:spPr>
          <a:xfrm>
            <a:off x="6012000" y="1484784"/>
            <a:ext cx="2880000" cy="2880000"/>
          </a:xfrm>
          <a:prstGeom prst="ellipse">
            <a:avLst/>
          </a:prstGeom>
          <a:solidFill>
            <a:schemeClr val="accent6"/>
          </a:solidFill>
          <a:ln>
            <a:solidFill>
              <a:schemeClr val="accent6"/>
            </a:solidFill>
          </a:ln>
        </p:spPr>
        <p:txBody>
          <a:bodyPr wrap="none" rtlCol="0">
            <a:spAutoFit/>
          </a:bodyPr>
          <a:lstStyle/>
          <a:p>
            <a:pPr algn="ctr"/>
            <a:r>
              <a:rPr lang="zh-TW" altLang="en-US" sz="2400" b="1" dirty="0" smtClean="0">
                <a:solidFill>
                  <a:prstClr val="white"/>
                </a:solidFill>
              </a:rPr>
              <a:t>限制級</a:t>
            </a:r>
            <a:endParaRPr lang="en-US" altLang="zh-TW" sz="2400" b="1" dirty="0">
              <a:solidFill>
                <a:prstClr val="white"/>
              </a:solidFill>
            </a:endParaRPr>
          </a:p>
          <a:p>
            <a:pPr algn="ctr">
              <a:lnSpc>
                <a:spcPct val="150000"/>
              </a:lnSpc>
            </a:pPr>
            <a:r>
              <a:rPr lang="zh-TW" altLang="en-US" sz="6000" b="1" dirty="0">
                <a:solidFill>
                  <a:prstClr val="white"/>
                </a:solidFill>
                <a:effectLst>
                  <a:outerShdw blurRad="38100" dist="38100" dir="2700000" algn="tl">
                    <a:srgbClr val="000000">
                      <a:alpha val="43137"/>
                    </a:srgbClr>
                  </a:outerShdw>
                </a:effectLst>
              </a:rPr>
              <a:t>處方藥</a:t>
            </a:r>
          </a:p>
        </p:txBody>
      </p:sp>
    </p:spTree>
    <p:extLst>
      <p:ext uri="{BB962C8B-B14F-4D97-AF65-F5344CB8AC3E}">
        <p14:creationId xmlns:p14="http://schemas.microsoft.com/office/powerpoint/2010/main" val="4271692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0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500"/>
                                        <p:tgtEl>
                                          <p:spTgt spid="22">
                                            <p:bg/>
                                          </p:spTgt>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2">
                                            <p:txEl>
                                              <p:pRg st="1" end="1"/>
                                            </p:txEl>
                                          </p:spTgt>
                                        </p:tgtEl>
                                        <p:attrNameLst>
                                          <p:attrName>style.visibility</p:attrName>
                                        </p:attrNameLst>
                                      </p:cBhvr>
                                      <p:to>
                                        <p:strVal val="visible"/>
                                      </p:to>
                                    </p:set>
                                    <p:animEffect transition="in" filter="fade">
                                      <p:cBhvr>
                                        <p:cTn id="13" dur="500"/>
                                        <p:tgtEl>
                                          <p:spTgt spid="22">
                                            <p:txEl>
                                              <p:pRg st="1" end="1"/>
                                            </p:txEl>
                                          </p:spTgt>
                                        </p:tgtEl>
                                      </p:cBhvr>
                                    </p:animEffect>
                                  </p:childTnLst>
                                </p:cTn>
                              </p:par>
                            </p:childTnLst>
                          </p:cTn>
                        </p:par>
                        <p:par>
                          <p:cTn id="14" fill="hold">
                            <p:stCondLst>
                              <p:cond delay="900"/>
                            </p:stCondLst>
                            <p:childTnLst>
                              <p:par>
                                <p:cTn id="15" presetID="10" presetClass="entr" presetSubtype="0" fill="hold" grpId="0" nodeType="afterEffect">
                                  <p:stCondLst>
                                    <p:cond delay="200"/>
                                  </p:stCondLst>
                                  <p:childTnLst>
                                    <p:set>
                                      <p:cBhvr>
                                        <p:cTn id="16" dur="1" fill="hold">
                                          <p:stCondLst>
                                            <p:cond delay="0"/>
                                          </p:stCondLst>
                                        </p:cTn>
                                        <p:tgtEl>
                                          <p:spTgt spid="25">
                                            <p:bg/>
                                          </p:spTgt>
                                        </p:tgtEl>
                                        <p:attrNameLst>
                                          <p:attrName>style.visibility</p:attrName>
                                        </p:attrNameLst>
                                      </p:cBhvr>
                                      <p:to>
                                        <p:strVal val="visible"/>
                                      </p:to>
                                    </p:set>
                                    <p:animEffect transition="in" filter="fade">
                                      <p:cBhvr>
                                        <p:cTn id="17" dur="500"/>
                                        <p:tgtEl>
                                          <p:spTgt spid="25">
                                            <p:bg/>
                                          </p:spTgt>
                                        </p:tgtEl>
                                      </p:cBhvr>
                                    </p:animEffect>
                                  </p:childTnLst>
                                </p:cTn>
                              </p:par>
                              <p:par>
                                <p:cTn id="18" presetID="10" presetClass="entr" presetSubtype="0" fill="hold" grpId="0" nodeType="withEffect">
                                  <p:stCondLst>
                                    <p:cond delay="200"/>
                                  </p:stCondLst>
                                  <p:childTnLst>
                                    <p:set>
                                      <p:cBhvr>
                                        <p:cTn id="19" dur="1" fill="hold">
                                          <p:stCondLst>
                                            <p:cond delay="0"/>
                                          </p:stCondLst>
                                        </p:cTn>
                                        <p:tgtEl>
                                          <p:spTgt spid="25">
                                            <p:txEl>
                                              <p:pRg st="0" end="0"/>
                                            </p:txEl>
                                          </p:spTgt>
                                        </p:tgtEl>
                                        <p:attrNameLst>
                                          <p:attrName>style.visibility</p:attrName>
                                        </p:attrNameLst>
                                      </p:cBhvr>
                                      <p:to>
                                        <p:strVal val="visible"/>
                                      </p:to>
                                    </p:set>
                                    <p:animEffect transition="in" filter="fade">
                                      <p:cBhvr>
                                        <p:cTn id="20" dur="500"/>
                                        <p:tgtEl>
                                          <p:spTgt spid="25">
                                            <p:txEl>
                                              <p:pRg st="0" end="0"/>
                                            </p:txEl>
                                          </p:spTgt>
                                        </p:tgtEl>
                                      </p:cBhvr>
                                    </p:animEffect>
                                  </p:childTnLst>
                                </p:cTn>
                              </p:par>
                              <p:par>
                                <p:cTn id="21" presetID="10" presetClass="entr" presetSubtype="0" fill="hold" grpId="0" nodeType="withEffect">
                                  <p:stCondLst>
                                    <p:cond delay="200"/>
                                  </p:stCondLst>
                                  <p:childTnLst>
                                    <p:set>
                                      <p:cBhvr>
                                        <p:cTn id="22" dur="1" fill="hold">
                                          <p:stCondLst>
                                            <p:cond delay="0"/>
                                          </p:stCondLst>
                                        </p:cTn>
                                        <p:tgtEl>
                                          <p:spTgt spid="25">
                                            <p:txEl>
                                              <p:pRg st="1" end="1"/>
                                            </p:txEl>
                                          </p:spTgt>
                                        </p:tgtEl>
                                        <p:attrNameLst>
                                          <p:attrName>style.visibility</p:attrName>
                                        </p:attrNameLst>
                                      </p:cBhvr>
                                      <p:to>
                                        <p:strVal val="visible"/>
                                      </p:to>
                                    </p:set>
                                    <p:animEffect transition="in" filter="fade">
                                      <p:cBhvr>
                                        <p:cTn id="23" dur="500"/>
                                        <p:tgtEl>
                                          <p:spTgt spid="25">
                                            <p:txEl>
                                              <p:pRg st="1" end="1"/>
                                            </p:txEl>
                                          </p:spTgt>
                                        </p:tgtEl>
                                      </p:cBhvr>
                                    </p:animEffect>
                                  </p:childTnLst>
                                </p:cTn>
                              </p:par>
                            </p:childTnLst>
                          </p:cTn>
                        </p:par>
                        <p:par>
                          <p:cTn id="24" fill="hold">
                            <p:stCondLst>
                              <p:cond delay="1600"/>
                            </p:stCondLst>
                            <p:childTnLst>
                              <p:par>
                                <p:cTn id="25" presetID="10" presetClass="entr" presetSubtype="0" fill="hold" grpId="0" nodeType="afterEffect">
                                  <p:stCondLst>
                                    <p:cond delay="200"/>
                                  </p:stCondLst>
                                  <p:childTnLst>
                                    <p:set>
                                      <p:cBhvr>
                                        <p:cTn id="26" dur="1" fill="hold">
                                          <p:stCondLst>
                                            <p:cond delay="0"/>
                                          </p:stCondLst>
                                        </p:cTn>
                                        <p:tgtEl>
                                          <p:spTgt spid="26">
                                            <p:bg/>
                                          </p:spTgt>
                                        </p:tgtEl>
                                        <p:attrNameLst>
                                          <p:attrName>style.visibility</p:attrName>
                                        </p:attrNameLst>
                                      </p:cBhvr>
                                      <p:to>
                                        <p:strVal val="visible"/>
                                      </p:to>
                                    </p:set>
                                    <p:animEffect transition="in" filter="fade">
                                      <p:cBhvr>
                                        <p:cTn id="27" dur="500"/>
                                        <p:tgtEl>
                                          <p:spTgt spid="26">
                                            <p:bg/>
                                          </p:spTgt>
                                        </p:tgtEl>
                                      </p:cBhvr>
                                    </p:animEffect>
                                  </p:childTnLst>
                                </p:cTn>
                              </p:par>
                              <p:par>
                                <p:cTn id="28" presetID="10" presetClass="entr" presetSubtype="0" fill="hold" grpId="0" nodeType="withEffect">
                                  <p:stCondLst>
                                    <p:cond delay="200"/>
                                  </p:stCondLst>
                                  <p:childTnLst>
                                    <p:set>
                                      <p:cBhvr>
                                        <p:cTn id="29" dur="1" fill="hold">
                                          <p:stCondLst>
                                            <p:cond delay="0"/>
                                          </p:stCondLst>
                                        </p:cTn>
                                        <p:tgtEl>
                                          <p:spTgt spid="26">
                                            <p:txEl>
                                              <p:pRg st="0" end="0"/>
                                            </p:txEl>
                                          </p:spTgt>
                                        </p:tgtEl>
                                        <p:attrNameLst>
                                          <p:attrName>style.visibility</p:attrName>
                                        </p:attrNameLst>
                                      </p:cBhvr>
                                      <p:to>
                                        <p:strVal val="visible"/>
                                      </p:to>
                                    </p:set>
                                    <p:animEffect transition="in" filter="fade">
                                      <p:cBhvr>
                                        <p:cTn id="30" dur="500"/>
                                        <p:tgtEl>
                                          <p:spTgt spid="26">
                                            <p:txEl>
                                              <p:pRg st="0" end="0"/>
                                            </p:txEl>
                                          </p:spTgt>
                                        </p:tgtEl>
                                      </p:cBhvr>
                                    </p:animEffect>
                                  </p:childTnLst>
                                </p:cTn>
                              </p:par>
                              <p:par>
                                <p:cTn id="31" presetID="10" presetClass="entr" presetSubtype="0" fill="hold" grpId="0" nodeType="withEffect">
                                  <p:stCondLst>
                                    <p:cond delay="200"/>
                                  </p:stCondLst>
                                  <p:childTnLst>
                                    <p:set>
                                      <p:cBhvr>
                                        <p:cTn id="32" dur="1" fill="hold">
                                          <p:stCondLst>
                                            <p:cond delay="0"/>
                                          </p:stCondLst>
                                        </p:cTn>
                                        <p:tgtEl>
                                          <p:spTgt spid="26">
                                            <p:txEl>
                                              <p:pRg st="1" end="1"/>
                                            </p:txEl>
                                          </p:spTgt>
                                        </p:tgtEl>
                                        <p:attrNameLst>
                                          <p:attrName>style.visibility</p:attrName>
                                        </p:attrNameLst>
                                      </p:cBhvr>
                                      <p:to>
                                        <p:strVal val="visible"/>
                                      </p:to>
                                    </p:set>
                                    <p:animEffect transition="in" filter="fade">
                                      <p:cBhvr>
                                        <p:cTn id="33"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P spid="25" grpId="0" build="p" animBg="1"/>
      <p:bldP spid="26"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rPr>
              <a:t>毒品本身的傷害</a:t>
            </a:r>
          </a:p>
        </p:txBody>
      </p:sp>
      <p:sp>
        <p:nvSpPr>
          <p:cNvPr id="3" name="矩形 2"/>
          <p:cNvSpPr/>
          <p:nvPr/>
        </p:nvSpPr>
        <p:spPr>
          <a:xfrm>
            <a:off x="611560" y="1700808"/>
            <a:ext cx="1167307" cy="646331"/>
          </a:xfrm>
          <a:prstGeom prst="rect">
            <a:avLst/>
          </a:prstGeom>
          <a:solidFill>
            <a:schemeClr val="accent5">
              <a:lumMod val="20000"/>
              <a:lumOff val="80000"/>
            </a:schemeClr>
          </a:solidFill>
        </p:spPr>
        <p:txBody>
          <a:bodyPr wrap="none">
            <a:spAutoFit/>
          </a:bodyPr>
          <a:lstStyle/>
          <a:p>
            <a:r>
              <a:rPr lang="en-US" altLang="zh-TW" sz="3600" b="1" dirty="0" smtClean="0">
                <a:latin typeface="微軟正黑體" panose="020B0604030504040204" pitchFamily="34" charset="-120"/>
                <a:ea typeface="微軟正黑體" panose="020B0604030504040204" pitchFamily="34" charset="-120"/>
              </a:rPr>
              <a:t>FM2</a:t>
            </a:r>
            <a:endParaRPr lang="en-US" altLang="zh-TW" sz="3600" b="1" dirty="0">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3438972" y="2545061"/>
            <a:ext cx="2357164" cy="3234189"/>
            <a:chOff x="4486133" y="2637627"/>
            <a:chExt cx="2357164" cy="3234189"/>
          </a:xfrm>
        </p:grpSpPr>
        <p:pic>
          <p:nvPicPr>
            <p:cNvPr id="11" name="Picture 2" descr="32,752 Memory Loss Images, Stock Photos &amp; Vectors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b="9609"/>
            <a:stretch/>
          </p:blipFill>
          <p:spPr bwMode="auto">
            <a:xfrm>
              <a:off x="4486133" y="2637627"/>
              <a:ext cx="2357164" cy="229456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4854237" y="5348596"/>
              <a:ext cx="1620957" cy="523220"/>
            </a:xfrm>
            <a:prstGeom prst="rect">
              <a:avLst/>
            </a:prstGeom>
          </p:spPr>
          <p:txBody>
            <a:bodyPr wrap="none">
              <a:spAutoFit/>
            </a:bodyPr>
            <a:lstStyle/>
            <a:p>
              <a:r>
                <a:rPr kumimoji="1" lang="zh-TW" altLang="en-US" sz="2800" b="1" dirty="0">
                  <a:solidFill>
                    <a:prstClr val="black"/>
                  </a:solidFill>
                  <a:latin typeface="微軟正黑體" panose="020B0604030504040204" pitchFamily="34" charset="-120"/>
                  <a:ea typeface="微軟正黑體" panose="020B0604030504040204" pitchFamily="34" charset="-120"/>
                </a:rPr>
                <a:t>記憶喪失</a:t>
              </a:r>
              <a:endParaRPr lang="zh-TW" altLang="en-US" sz="2800" dirty="0"/>
            </a:p>
          </p:txBody>
        </p:sp>
      </p:grpSp>
      <p:grpSp>
        <p:nvGrpSpPr>
          <p:cNvPr id="5" name="群組 4"/>
          <p:cNvGrpSpPr/>
          <p:nvPr/>
        </p:nvGrpSpPr>
        <p:grpSpPr>
          <a:xfrm>
            <a:off x="811895" y="2889497"/>
            <a:ext cx="1941457" cy="2889753"/>
            <a:chOff x="811895" y="2995442"/>
            <a:chExt cx="1941457" cy="2889753"/>
          </a:xfrm>
        </p:grpSpPr>
        <p:grpSp>
          <p:nvGrpSpPr>
            <p:cNvPr id="4" name="群組 3"/>
            <p:cNvGrpSpPr/>
            <p:nvPr/>
          </p:nvGrpSpPr>
          <p:grpSpPr>
            <a:xfrm>
              <a:off x="811895" y="2995442"/>
              <a:ext cx="1941457" cy="1797724"/>
              <a:chOff x="827584" y="2751276"/>
              <a:chExt cx="3220398" cy="2981980"/>
            </a:xfrm>
          </p:grpSpPr>
          <p:pic>
            <p:nvPicPr>
              <p:cNvPr id="10242" name="Picture 2" descr="Taste and odor turquoise concept icon. Water quality analysis abstract idea  thin line illustration. Tasteless liquid. Isolated outline drawing.  Editable stroke. 7775741 Vector Art at Vecteezy"/>
              <p:cNvPicPr>
                <a:picLocks noChangeAspect="1" noChangeArrowheads="1"/>
              </p:cNvPicPr>
              <p:nvPr/>
            </p:nvPicPr>
            <p:blipFill rotWithShape="1">
              <a:blip r:embed="rId4">
                <a:extLst>
                  <a:ext uri="{28A0092B-C50C-407E-A947-70E740481C1C}">
                    <a14:useLocalDpi xmlns:a14="http://schemas.microsoft.com/office/drawing/2010/main" val="0"/>
                  </a:ext>
                </a:extLst>
              </a:blip>
              <a:srcRect l="21313" t="11185" r="21148" b="34661"/>
              <a:stretch/>
            </p:blipFill>
            <p:spPr bwMode="auto">
              <a:xfrm>
                <a:off x="827584" y="2751276"/>
                <a:ext cx="3168352" cy="29819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File:Flat cross icon.svg - Wikimedia 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854" y="4581128"/>
                <a:ext cx="1152128" cy="1152128"/>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13" name="矩形 12"/>
            <p:cNvSpPr/>
            <p:nvPr/>
          </p:nvSpPr>
          <p:spPr>
            <a:xfrm>
              <a:off x="972145" y="5361975"/>
              <a:ext cx="1620957" cy="523220"/>
            </a:xfrm>
            <a:prstGeom prst="rect">
              <a:avLst/>
            </a:prstGeom>
          </p:spPr>
          <p:txBody>
            <a:bodyPr wrap="none">
              <a:spAutoFit/>
            </a:bodyPr>
            <a:lstStyle/>
            <a:p>
              <a:r>
                <a:rPr lang="zh-TW" altLang="en-US" sz="2800" b="1" dirty="0" smtClean="0">
                  <a:latin typeface="微軟正黑體" panose="020B0604030504040204" pitchFamily="34" charset="-120"/>
                  <a:ea typeface="微軟正黑體" panose="020B0604030504040204" pitchFamily="34" charset="-120"/>
                </a:rPr>
                <a:t>無色無味</a:t>
              </a:r>
              <a:endParaRPr lang="zh-TW" altLang="en-US" sz="2800" b="1" dirty="0">
                <a:latin typeface="微軟正黑體" panose="020B0604030504040204" pitchFamily="34" charset="-120"/>
                <a:ea typeface="微軟正黑體" panose="020B0604030504040204" pitchFamily="34" charset="-120"/>
              </a:endParaRPr>
            </a:p>
          </p:txBody>
        </p:sp>
      </p:grpSp>
      <p:grpSp>
        <p:nvGrpSpPr>
          <p:cNvPr id="7" name="群組 6"/>
          <p:cNvGrpSpPr/>
          <p:nvPr/>
        </p:nvGrpSpPr>
        <p:grpSpPr>
          <a:xfrm>
            <a:off x="6443381" y="2866252"/>
            <a:ext cx="2095305" cy="2912998"/>
            <a:chOff x="6443381" y="3035762"/>
            <a:chExt cx="2095305" cy="2912998"/>
          </a:xfrm>
        </p:grpSpPr>
        <p:pic>
          <p:nvPicPr>
            <p:cNvPr id="10244" name="Picture 4" descr="https://cdn-icons-png.flaticon.com/512/4126/412660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3381" y="3035762"/>
              <a:ext cx="2095305" cy="2095305"/>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6876256" y="5425540"/>
              <a:ext cx="902811" cy="523220"/>
            </a:xfrm>
            <a:prstGeom prst="rect">
              <a:avLst/>
            </a:prstGeom>
          </p:spPr>
          <p:txBody>
            <a:bodyPr wrap="none">
              <a:spAutoFit/>
            </a:bodyPr>
            <a:lstStyle/>
            <a:p>
              <a:r>
                <a:rPr kumimoji="1" lang="zh-TW" altLang="en-US" sz="2800" b="1" dirty="0" smtClean="0">
                  <a:solidFill>
                    <a:prstClr val="black"/>
                  </a:solidFill>
                  <a:latin typeface="微軟正黑體" panose="020B0604030504040204" pitchFamily="34" charset="-120"/>
                  <a:ea typeface="微軟正黑體" panose="020B0604030504040204" pitchFamily="34" charset="-120"/>
                </a:rPr>
                <a:t>嗜睡</a:t>
              </a:r>
              <a:endParaRPr lang="zh-TW" altLang="en-US" sz="2800" dirty="0"/>
            </a:p>
          </p:txBody>
        </p:sp>
      </p:grpSp>
    </p:spTree>
    <p:extLst>
      <p:ext uri="{BB962C8B-B14F-4D97-AF65-F5344CB8AC3E}">
        <p14:creationId xmlns:p14="http://schemas.microsoft.com/office/powerpoint/2010/main" val="2715283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25" y="-5633"/>
            <a:ext cx="7219950" cy="6869267"/>
          </a:xfrm>
          <a:prstGeom prst="rect">
            <a:avLst/>
          </a:prstGeom>
        </p:spPr>
      </p:pic>
    </p:spTree>
    <p:extLst>
      <p:ext uri="{BB962C8B-B14F-4D97-AF65-F5344CB8AC3E}">
        <p14:creationId xmlns:p14="http://schemas.microsoft.com/office/powerpoint/2010/main" val="1216160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rPr>
              <a:t>毒品本身的傷害</a:t>
            </a:r>
          </a:p>
        </p:txBody>
      </p:sp>
      <p:sp>
        <p:nvSpPr>
          <p:cNvPr id="3" name="矩形 2"/>
          <p:cNvSpPr/>
          <p:nvPr/>
        </p:nvSpPr>
        <p:spPr>
          <a:xfrm>
            <a:off x="611560" y="1700808"/>
            <a:ext cx="1107996" cy="646331"/>
          </a:xfrm>
          <a:prstGeom prst="rect">
            <a:avLst/>
          </a:prstGeom>
          <a:solidFill>
            <a:schemeClr val="accent5">
              <a:lumMod val="20000"/>
              <a:lumOff val="80000"/>
            </a:schemeClr>
          </a:solidFill>
        </p:spPr>
        <p:txBody>
          <a:bodyPr wrap="none">
            <a:spAutoFit/>
          </a:bodyPr>
          <a:lstStyle/>
          <a:p>
            <a:r>
              <a:rPr lang="zh-TW" altLang="en-US" sz="3600" b="1" dirty="0" smtClean="0">
                <a:latin typeface="微軟正黑體" panose="020B0604030504040204" pitchFamily="34" charset="-120"/>
                <a:ea typeface="微軟正黑體" panose="020B0604030504040204" pitchFamily="34" charset="-120"/>
              </a:rPr>
              <a:t>笑氣</a:t>
            </a:r>
            <a:endParaRPr lang="zh-TW" altLang="en-US" sz="3600" b="1" dirty="0">
              <a:latin typeface="微軟正黑體" panose="020B0604030504040204" pitchFamily="34" charset="-120"/>
              <a:ea typeface="微軟正黑體" panose="020B0604030504040204" pitchFamily="34" charset="-120"/>
            </a:endParaRPr>
          </a:p>
        </p:txBody>
      </p:sp>
      <p:pic>
        <p:nvPicPr>
          <p:cNvPr id="7170" name="Picture 2" descr="追蹤調查：每年26萬公斤笑氣，如何非法流竄民間？ - 報導者The Reporter"/>
          <p:cNvPicPr>
            <a:picLocks noChangeAspect="1" noChangeArrowheads="1"/>
          </p:cNvPicPr>
          <p:nvPr/>
        </p:nvPicPr>
        <p:blipFill rotWithShape="1">
          <a:blip r:embed="rId3">
            <a:extLst>
              <a:ext uri="{28A0092B-C50C-407E-A947-70E740481C1C}">
                <a14:useLocalDpi xmlns:a14="http://schemas.microsoft.com/office/drawing/2010/main" val="0"/>
              </a:ext>
            </a:extLst>
          </a:blip>
          <a:srcRect t="9114" b="17850"/>
          <a:stretch/>
        </p:blipFill>
        <p:spPr bwMode="auto">
          <a:xfrm>
            <a:off x="827584" y="2593218"/>
            <a:ext cx="7488832" cy="3644093"/>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p:cNvSpPr txBox="1"/>
          <p:nvPr/>
        </p:nvSpPr>
        <p:spPr>
          <a:xfrm>
            <a:off x="7092280" y="1977573"/>
            <a:ext cx="1107996" cy="369332"/>
          </a:xfrm>
          <a:prstGeom prst="rect">
            <a:avLst/>
          </a:prstGeom>
          <a:noFill/>
        </p:spPr>
        <p:txBody>
          <a:bodyPr wrap="none" rtlCol="0">
            <a:spAutoFit/>
          </a:bodyPr>
          <a:lstStyle/>
          <a:p>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其他毒品</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85705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rPr>
              <a:t>毒品本身的傷害</a:t>
            </a:r>
          </a:p>
        </p:txBody>
      </p:sp>
      <p:sp>
        <p:nvSpPr>
          <p:cNvPr id="4" name="矩形 3"/>
          <p:cNvSpPr/>
          <p:nvPr/>
        </p:nvSpPr>
        <p:spPr>
          <a:xfrm>
            <a:off x="611560" y="1700808"/>
            <a:ext cx="1107996" cy="646331"/>
          </a:xfrm>
          <a:prstGeom prst="rect">
            <a:avLst/>
          </a:prstGeom>
          <a:solidFill>
            <a:schemeClr val="accent5">
              <a:lumMod val="20000"/>
              <a:lumOff val="80000"/>
            </a:schemeClr>
          </a:solidFill>
        </p:spPr>
        <p:txBody>
          <a:bodyPr wrap="none">
            <a:spAutoFit/>
          </a:bodyPr>
          <a:lstStyle/>
          <a:p>
            <a:r>
              <a:rPr lang="zh-TW" altLang="en-US" sz="3600" b="1" dirty="0" smtClean="0">
                <a:latin typeface="微軟正黑體" panose="020B0604030504040204" pitchFamily="34" charset="-120"/>
                <a:ea typeface="微軟正黑體" panose="020B0604030504040204" pitchFamily="34" charset="-120"/>
              </a:rPr>
              <a:t>笑氣</a:t>
            </a:r>
            <a:endParaRPr lang="zh-TW" altLang="en-US" sz="3600" b="1" dirty="0">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827584" y="2867488"/>
            <a:ext cx="1980029" cy="2925153"/>
            <a:chOff x="1131612" y="3284984"/>
            <a:chExt cx="1980029" cy="2925153"/>
          </a:xfrm>
        </p:grpSpPr>
        <p:pic>
          <p:nvPicPr>
            <p:cNvPr id="14338" name="Picture 2" descr="Disabled - Free people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612" y="3284984"/>
              <a:ext cx="1872000" cy="18720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1131612" y="5256030"/>
              <a:ext cx="1980029" cy="954107"/>
            </a:xfrm>
            <a:prstGeom prst="rect">
              <a:avLst/>
            </a:prstGeom>
          </p:spPr>
          <p:txBody>
            <a:bodyPr wrap="none">
              <a:spAutoFit/>
            </a:bodyPr>
            <a:lstStyle/>
            <a:p>
              <a:pPr algn="ctr"/>
              <a:r>
                <a:rPr lang="zh-TW" altLang="en-US" sz="2800" b="1" dirty="0" smtClean="0">
                  <a:latin typeface="微軟正黑體" panose="020B0604030504040204" pitchFamily="34" charset="-120"/>
                  <a:ea typeface="微軟正黑體" panose="020B0604030504040204" pitchFamily="34" charset="-120"/>
                </a:rPr>
                <a:t>末梢神經</a:t>
              </a:r>
              <a:r>
                <a:rPr lang="en-US" altLang="zh-TW" sz="2800" b="1" dirty="0" smtClean="0">
                  <a:latin typeface="微軟正黑體" panose="020B0604030504040204" pitchFamily="34" charset="-120"/>
                  <a:ea typeface="微軟正黑體" panose="020B0604030504040204" pitchFamily="34" charset="-120"/>
                </a:rPr>
                <a:t/>
              </a:r>
              <a:br>
                <a:rPr lang="en-US" altLang="zh-TW" sz="2800" b="1" dirty="0" smtClean="0">
                  <a:latin typeface="微軟正黑體" panose="020B0604030504040204" pitchFamily="34" charset="-120"/>
                  <a:ea typeface="微軟正黑體" panose="020B0604030504040204" pitchFamily="34" charset="-120"/>
                </a:rPr>
              </a:br>
              <a:r>
                <a:rPr lang="zh-TW" altLang="en-US" sz="2800" b="1" dirty="0" smtClean="0">
                  <a:latin typeface="微軟正黑體" panose="020B0604030504040204" pitchFamily="34" charset="-120"/>
                  <a:ea typeface="微軟正黑體" panose="020B0604030504040204" pitchFamily="34" charset="-120"/>
                </a:rPr>
                <a:t>及脊髓</a:t>
              </a:r>
              <a:r>
                <a:rPr lang="zh-TW" altLang="en-US" sz="2800" b="1" dirty="0">
                  <a:latin typeface="微軟正黑體" panose="020B0604030504040204" pitchFamily="34" charset="-120"/>
                  <a:ea typeface="微軟正黑體" panose="020B0604030504040204" pitchFamily="34" charset="-120"/>
                </a:rPr>
                <a:t>病變</a:t>
              </a:r>
            </a:p>
          </p:txBody>
        </p:sp>
      </p:grpSp>
      <p:grpSp>
        <p:nvGrpSpPr>
          <p:cNvPr id="8" name="群組 7"/>
          <p:cNvGrpSpPr/>
          <p:nvPr/>
        </p:nvGrpSpPr>
        <p:grpSpPr>
          <a:xfrm>
            <a:off x="3707904" y="2959076"/>
            <a:ext cx="1879458" cy="2650202"/>
            <a:chOff x="3705760" y="3059822"/>
            <a:chExt cx="1879458" cy="2650202"/>
          </a:xfrm>
        </p:grpSpPr>
        <p:pic>
          <p:nvPicPr>
            <p:cNvPr id="14340" name="Picture 4" descr="Anemia fre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5760" y="3059822"/>
              <a:ext cx="1879458" cy="1879458"/>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4067944" y="5186804"/>
              <a:ext cx="902812" cy="523220"/>
            </a:xfrm>
            <a:prstGeom prst="rect">
              <a:avLst/>
            </a:prstGeom>
          </p:spPr>
          <p:txBody>
            <a:bodyPr wrap="none">
              <a:spAutoFit/>
            </a:bodyPr>
            <a:lstStyle/>
            <a:p>
              <a:pPr algn="ctr"/>
              <a:r>
                <a:rPr lang="zh-TW" altLang="en-US" sz="2800" b="1" dirty="0">
                  <a:latin typeface="微軟正黑體" panose="020B0604030504040204" pitchFamily="34" charset="-120"/>
                  <a:ea typeface="微軟正黑體" panose="020B0604030504040204" pitchFamily="34" charset="-120"/>
                </a:rPr>
                <a:t>貧血</a:t>
              </a:r>
            </a:p>
          </p:txBody>
        </p:sp>
      </p:grpSp>
      <p:grpSp>
        <p:nvGrpSpPr>
          <p:cNvPr id="6" name="群組 5"/>
          <p:cNvGrpSpPr/>
          <p:nvPr/>
        </p:nvGrpSpPr>
        <p:grpSpPr>
          <a:xfrm>
            <a:off x="6228185" y="2723368"/>
            <a:ext cx="2160240" cy="2885910"/>
            <a:chOff x="6228185" y="3035511"/>
            <a:chExt cx="2160240" cy="2885910"/>
          </a:xfrm>
        </p:grpSpPr>
        <p:pic>
          <p:nvPicPr>
            <p:cNvPr id="14342" name="Picture 6" descr="Confused - Free people ic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5" y="3035511"/>
              <a:ext cx="2160240" cy="216024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6497826" y="5398201"/>
              <a:ext cx="1620958" cy="523220"/>
            </a:xfrm>
            <a:prstGeom prst="rect">
              <a:avLst/>
            </a:prstGeom>
          </p:spPr>
          <p:txBody>
            <a:bodyPr wrap="none">
              <a:spAutoFit/>
            </a:bodyPr>
            <a:lstStyle/>
            <a:p>
              <a:pPr algn="ctr"/>
              <a:r>
                <a:rPr lang="zh-TW" altLang="en-US" sz="2800" b="1" dirty="0">
                  <a:latin typeface="微軟正黑體" panose="020B0604030504040204" pitchFamily="34" charset="-120"/>
                  <a:ea typeface="微軟正黑體" panose="020B0604030504040204" pitchFamily="34" charset="-120"/>
                </a:rPr>
                <a:t>精神錯亂</a:t>
              </a:r>
            </a:p>
          </p:txBody>
        </p:sp>
      </p:grpSp>
    </p:spTree>
    <p:extLst>
      <p:ext uri="{BB962C8B-B14F-4D97-AF65-F5344CB8AC3E}">
        <p14:creationId xmlns:p14="http://schemas.microsoft.com/office/powerpoint/2010/main" val="1968370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rPr>
              <a:t>毒品本身的傷害</a:t>
            </a:r>
          </a:p>
        </p:txBody>
      </p:sp>
      <p:pic>
        <p:nvPicPr>
          <p:cNvPr id="14" name="Picture 2" descr="吸笑氣成癮17歲女坐輪椅| 華視新聞20190306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03" y="1628800"/>
            <a:ext cx="8960995"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689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rPr>
              <a:t>毒品本身的傷害</a:t>
            </a:r>
          </a:p>
        </p:txBody>
      </p:sp>
      <p:pic>
        <p:nvPicPr>
          <p:cNvPr id="15362" name="Picture 2" descr="摩鐵慶生吸笑氣助興少年隨後泡澡溺水昏迷-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00" y="1692568"/>
            <a:ext cx="8591600" cy="4832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740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16" y="2492896"/>
            <a:ext cx="9144000" cy="1412776"/>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9600" b="1" kern="0" dirty="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ea typeface="微軟正黑體"/>
              </a:rPr>
              <a:t>拒絕</a:t>
            </a:r>
            <a:r>
              <a:rPr kumimoji="0" lang="zh-TW" altLang="en-US" sz="9600" b="1"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a:rPr>
              <a:t>毒品</a:t>
            </a:r>
            <a:r>
              <a:rPr kumimoji="0" lang="en-US" altLang="zh-TW" sz="9600" b="1"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a:rPr>
              <a:t/>
            </a:r>
            <a:br>
              <a:rPr kumimoji="0" lang="en-US" altLang="zh-TW" sz="9600" b="1"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a:rPr>
            </a:br>
            <a:r>
              <a:rPr kumimoji="0" lang="zh-TW" altLang="en-US" sz="9600" b="1"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a:rPr>
              <a:t>  </a:t>
            </a:r>
            <a:r>
              <a:rPr kumimoji="0" lang="en-US" altLang="zh-TW" sz="8800" b="1" i="0" u="none" strike="noStrike" kern="0" cap="none" spc="0" normalizeH="0" baseline="0" noProof="0" dirty="0" smtClean="0">
                <a:ln>
                  <a:noFill/>
                </a:ln>
                <a:solidFill>
                  <a:schemeClr val="tx1">
                    <a:lumMod val="85000"/>
                    <a:lumOff val="15000"/>
                  </a:schemeClr>
                </a:solidFill>
                <a:effectLst>
                  <a:outerShdw blurRad="38100" dist="38100" dir="2700000" algn="tl">
                    <a:srgbClr val="000000">
                      <a:alpha val="43137"/>
                    </a:srgbClr>
                  </a:outerShdw>
                </a:effectLst>
                <a:uLnTx/>
                <a:uFillTx/>
                <a:latin typeface="微軟正黑體" panose="020B0604030504040204" pitchFamily="34" charset="-120"/>
                <a:ea typeface="微軟正黑體"/>
              </a:rPr>
              <a:t>Yes, </a:t>
            </a:r>
            <a:r>
              <a:rPr lang="en-US" altLang="zh-TW" sz="88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ea typeface="微軟正黑體"/>
              </a:rPr>
              <a:t>I can</a:t>
            </a:r>
            <a:r>
              <a:rPr lang="zh-TW" altLang="en-US" sz="88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ea typeface="微軟正黑體"/>
              </a:rPr>
              <a:t>！</a:t>
            </a:r>
            <a:endParaRPr lang="en-US" altLang="zh-TW" sz="8800" b="1" kern="0" dirty="0" smtClean="0">
              <a:solidFill>
                <a:schemeClr val="tx1">
                  <a:lumMod val="85000"/>
                  <a:lumOff val="15000"/>
                </a:schemeClr>
              </a:solidFill>
              <a:effectLst>
                <a:outerShdw blurRad="38100" dist="38100" dir="2700000" algn="tl">
                  <a:srgbClr val="000000">
                    <a:alpha val="43137"/>
                  </a:srgbClr>
                </a:outerShdw>
              </a:effectLst>
              <a:latin typeface="微軟正黑體" panose="020B0604030504040204" pitchFamily="34" charset="-120"/>
              <a:ea typeface="微軟正黑體"/>
            </a:endParaRPr>
          </a:p>
        </p:txBody>
      </p:sp>
    </p:spTree>
    <p:extLst>
      <p:ext uri="{BB962C8B-B14F-4D97-AF65-F5344CB8AC3E}">
        <p14:creationId xmlns:p14="http://schemas.microsoft.com/office/powerpoint/2010/main" val="2221499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017" y="1"/>
            <a:ext cx="9166443" cy="1412776"/>
          </a:xfrm>
          <a:prstGeom prst="rect">
            <a:avLst/>
          </a:prstGeom>
          <a:solidFill>
            <a:srgbClr val="5E5E5E">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rPr>
              <a:t>拒毒</a:t>
            </a:r>
            <a:r>
              <a:rPr lang="zh-TW" altLang="en-US" sz="8000" b="1" kern="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a:rPr>
              <a:t>小撇步</a:t>
            </a:r>
            <a:endParaRPr kumimoji="0" lang="zh-TW" altLang="en-US" sz="80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a:cs typeface="+mn-cs"/>
            </a:endParaRPr>
          </a:p>
        </p:txBody>
      </p:sp>
      <p:pic>
        <p:nvPicPr>
          <p:cNvPr id="4" name="Picture 4" descr="未提供相片說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279" y="1411150"/>
            <a:ext cx="5909442" cy="5341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474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www.moj.gov.tw/media/10695/921317514868.jpg?mediaDL=true"/>
          <p:cNvPicPr>
            <a:picLocks noChangeAspect="1" noChangeArrowheads="1"/>
          </p:cNvPicPr>
          <p:nvPr/>
        </p:nvPicPr>
        <p:blipFill rotWithShape="1">
          <a:blip r:embed="rId2">
            <a:extLst>
              <a:ext uri="{28A0092B-C50C-407E-A947-70E740481C1C}">
                <a14:useLocalDpi xmlns:a14="http://schemas.microsoft.com/office/drawing/2010/main" val="0"/>
              </a:ext>
            </a:extLst>
          </a:blip>
          <a:srcRect l="1790" t="2353" r="1366" b="1834"/>
          <a:stretch/>
        </p:blipFill>
        <p:spPr bwMode="auto">
          <a:xfrm>
            <a:off x="160339" y="1045540"/>
            <a:ext cx="8823322" cy="4766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985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螢幕擷取畫面 的圖片&#10;&#10;自動產生的描述">
            <a:extLst>
              <a:ext uri="{FF2B5EF4-FFF2-40B4-BE49-F238E27FC236}">
                <a16:creationId xmlns:a16="http://schemas.microsoft.com/office/drawing/2014/main" id="{C278D5EB-0E7B-1945-A3E6-E45F98074BED}"/>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3677" r="4494" b="10097"/>
          <a:stretch/>
        </p:blipFill>
        <p:spPr>
          <a:xfrm>
            <a:off x="0" y="188913"/>
            <a:ext cx="9144000" cy="6278562"/>
          </a:xfrm>
        </p:spPr>
      </p:pic>
      <p:sp>
        <p:nvSpPr>
          <p:cNvPr id="7" name="矩形 6">
            <a:extLst>
              <a:ext uri="{FF2B5EF4-FFF2-40B4-BE49-F238E27FC236}">
                <a16:creationId xmlns:a16="http://schemas.microsoft.com/office/drawing/2014/main" id="{045434B6-68F7-DA40-B1AA-08EFD9E5183A}"/>
              </a:ext>
            </a:extLst>
          </p:cNvPr>
          <p:cNvSpPr/>
          <p:nvPr/>
        </p:nvSpPr>
        <p:spPr>
          <a:xfrm>
            <a:off x="0" y="4365104"/>
            <a:ext cx="9144000" cy="1107996"/>
          </a:xfrm>
          <a:prstGeom prst="rect">
            <a:avLst/>
          </a:prstGeom>
          <a:solidFill>
            <a:schemeClr val="accent5"/>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kumimoji="1" lang="zh-TW" altLang="en-US" sz="6600" b="1" cap="none" spc="0" dirty="0">
                <a:ln w="0"/>
                <a:solidFill>
                  <a:schemeClr val="bg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反毒資源專區</a:t>
            </a:r>
            <a:endParaRPr lang="zh-TW" altLang="en-US" sz="6600" b="1"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77252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藥品,藥品分級,用藥安全,健康圖文,健康漫畫,漫漫健康,Drugs, drug classification, drug safety,健談,健談網,have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821"/>
            <a:ext cx="9144000" cy="674717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3017" y="1"/>
            <a:ext cx="9166443" cy="14127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8000" b="1" dirty="0">
                <a:solidFill>
                  <a:prstClr val="white"/>
                </a:solidFill>
                <a:effectLst>
                  <a:outerShdw blurRad="38100" dist="38100" dir="2700000" algn="tl">
                    <a:srgbClr val="000000">
                      <a:alpha val="43137"/>
                    </a:srgbClr>
                  </a:outerShdw>
                </a:effectLst>
                <a:latin typeface="微軟正黑體" panose="020B0604030504040204" pitchFamily="34" charset="-120"/>
              </a:rPr>
              <a:t>藥品分級</a:t>
            </a:r>
          </a:p>
        </p:txBody>
      </p:sp>
      <p:sp>
        <p:nvSpPr>
          <p:cNvPr id="2" name="圓角矩形 1"/>
          <p:cNvSpPr/>
          <p:nvPr/>
        </p:nvSpPr>
        <p:spPr>
          <a:xfrm>
            <a:off x="4932040" y="5733256"/>
            <a:ext cx="792088" cy="2880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43060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6403" y="-77036"/>
            <a:ext cx="9149172" cy="6935036"/>
            <a:chOff x="-6403" y="-77036"/>
            <a:chExt cx="9149172" cy="6935036"/>
          </a:xfrm>
        </p:grpSpPr>
        <p:pic>
          <p:nvPicPr>
            <p:cNvPr id="1030" name="Picture 6" descr="Blackboard Images – Browse 1,494,333 Stock Photos, Vectors, and Video |  Adobe 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 y="758550"/>
              <a:ext cx="9149172" cy="6099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lackboard Images – Browse 1,494,333 Stock Photos, Vectors, and Video |  Adobe Stock"/>
            <p:cNvPicPr>
              <a:picLocks noChangeAspect="1" noChangeArrowheads="1"/>
            </p:cNvPicPr>
            <p:nvPr/>
          </p:nvPicPr>
          <p:blipFill rotWithShape="1">
            <a:blip r:embed="rId3">
              <a:extLst>
                <a:ext uri="{28A0092B-C50C-407E-A947-70E740481C1C}">
                  <a14:useLocalDpi xmlns:a14="http://schemas.microsoft.com/office/drawing/2010/main" val="0"/>
                </a:ext>
              </a:extLst>
            </a:blip>
            <a:srcRect b="85870"/>
            <a:stretch/>
          </p:blipFill>
          <p:spPr bwMode="auto">
            <a:xfrm flipV="1">
              <a:off x="-6403" y="-77036"/>
              <a:ext cx="9149172" cy="861866"/>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圖片 4"/>
          <p:cNvPicPr>
            <a:picLocks noChangeAspect="1"/>
          </p:cNvPicPr>
          <p:nvPr/>
        </p:nvPicPr>
        <p:blipFill>
          <a:blip r:embed="rId4"/>
          <a:stretch>
            <a:fillRect/>
          </a:stretch>
        </p:blipFill>
        <p:spPr>
          <a:xfrm>
            <a:off x="0" y="462648"/>
            <a:ext cx="9144000" cy="4199199"/>
          </a:xfrm>
          <a:prstGeom prst="rect">
            <a:avLst/>
          </a:prstGeom>
        </p:spPr>
      </p:pic>
      <p:sp>
        <p:nvSpPr>
          <p:cNvPr id="7" name="文字方塊 6"/>
          <p:cNvSpPr txBox="1"/>
          <p:nvPr/>
        </p:nvSpPr>
        <p:spPr>
          <a:xfrm>
            <a:off x="3223438" y="3717032"/>
            <a:ext cx="2918232" cy="584775"/>
          </a:xfrm>
          <a:prstGeom prst="rect">
            <a:avLst/>
          </a:prstGeom>
          <a:noFill/>
        </p:spPr>
        <p:txBody>
          <a:bodyPr wrap="square" rtlCol="0">
            <a:spAutoFit/>
          </a:bodyPr>
          <a:lstStyle/>
          <a:p>
            <a:r>
              <a:rPr lang="zh-TW" altLang="en-US" sz="3200" b="1" dirty="0" smtClean="0">
                <a:solidFill>
                  <a:schemeClr val="bg1"/>
                </a:solidFill>
                <a:latin typeface="微軟正黑體" panose="020B0604030504040204" pitchFamily="34" charset="-120"/>
                <a:ea typeface="微軟正黑體" panose="020B0604030504040204" pitchFamily="34" charset="-120"/>
              </a:rPr>
              <a:t>毒品知多少</a:t>
            </a:r>
            <a:r>
              <a:rPr lang="en-US" altLang="zh-TW" sz="3200" b="1" dirty="0" smtClean="0">
                <a:solidFill>
                  <a:schemeClr val="bg1"/>
                </a:solidFill>
                <a:latin typeface="微軟正黑體" panose="020B0604030504040204" pitchFamily="34" charset="-120"/>
                <a:ea typeface="微軟正黑體" panose="020B0604030504040204" pitchFamily="34" charset="-120"/>
              </a:rPr>
              <a:t>?</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86722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16" y="2492896"/>
            <a:ext cx="9144000" cy="1412776"/>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8800" b="1" kern="0" dirty="0" smtClean="0">
                <a:solidFill>
                  <a:schemeClr val="tx1">
                    <a:lumMod val="65000"/>
                    <a:lumOff val="35000"/>
                  </a:schemeClr>
                </a:solidFill>
                <a:latin typeface="微軟正黑體" panose="020B0604030504040204" pitchFamily="34" charset="-120"/>
                <a:ea typeface="微軟正黑體"/>
              </a:rPr>
              <a:t>毒</a:t>
            </a:r>
            <a:r>
              <a:rPr lang="zh-TW" altLang="en-US" sz="8800" b="1" kern="0" dirty="0">
                <a:solidFill>
                  <a:schemeClr val="tx1">
                    <a:lumMod val="65000"/>
                    <a:lumOff val="35000"/>
                  </a:schemeClr>
                </a:solidFill>
                <a:latin typeface="微軟正黑體" panose="020B0604030504040204" pitchFamily="34" charset="-120"/>
                <a:ea typeface="微軟正黑體"/>
              </a:rPr>
              <a:t>品分成幾級</a:t>
            </a:r>
            <a:r>
              <a:rPr kumimoji="0" lang="en-US" altLang="zh-TW"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rPr>
              <a:t>?</a:t>
            </a:r>
            <a:endParaRPr kumimoji="0" lang="zh-TW" altLang="en-US"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endParaRPr>
          </a:p>
        </p:txBody>
      </p:sp>
    </p:spTree>
    <p:extLst>
      <p:ext uri="{BB962C8B-B14F-4D97-AF65-F5344CB8AC3E}">
        <p14:creationId xmlns:p14="http://schemas.microsoft.com/office/powerpoint/2010/main" val="3196680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541684" y="2912284"/>
            <a:ext cx="1661032" cy="1862048"/>
          </a:xfrm>
          <a:prstGeom prst="rect">
            <a:avLst/>
          </a:prstGeom>
        </p:spPr>
        <p:txBody>
          <a:bodyPr wrap="none">
            <a:spAutoFit/>
          </a:bodyPr>
          <a:lstStyle/>
          <a:p>
            <a:r>
              <a:rPr lang="zh-TW" altLang="en-US" sz="11500" b="1" kern="0" dirty="0">
                <a:solidFill>
                  <a:schemeClr val="tx1">
                    <a:lumMod val="65000"/>
                    <a:lumOff val="35000"/>
                  </a:schemeClr>
                </a:solidFill>
                <a:latin typeface="標楷體" panose="03000509000000000000" pitchFamily="65" charset="-120"/>
                <a:ea typeface="標楷體" panose="03000509000000000000" pitchFamily="65" charset="-120"/>
              </a:rPr>
              <a:t>級</a:t>
            </a:r>
            <a:endParaRPr lang="zh-TW" altLang="en-US" sz="11500" dirty="0">
              <a:latin typeface="標楷體" panose="03000509000000000000" pitchFamily="65" charset="-120"/>
              <a:ea typeface="標楷體" panose="03000509000000000000" pitchFamily="65" charset="-120"/>
            </a:endParaRPr>
          </a:p>
        </p:txBody>
      </p:sp>
      <p:pic>
        <p:nvPicPr>
          <p:cNvPr id="25604" name="Picture 4" descr="四的筆順「四」的筆劃順序動畫演示國字「四」怎麼寫- 筆順字典"/>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73931"/>
            <a:ext cx="3200400" cy="3200401"/>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4035896" y="1628800"/>
            <a:ext cx="824136" cy="198885"/>
          </a:xfrm>
          <a:prstGeom prst="rect">
            <a:avLst/>
          </a:prstGeom>
          <a:solidFill>
            <a:srgbClr val="FCF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6932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16" y="2492896"/>
            <a:ext cx="9144000" cy="1412776"/>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rPr>
              <a:t>使用</a:t>
            </a:r>
            <a:r>
              <a:rPr kumimoji="0" lang="en-US" altLang="zh-TW"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rPr>
              <a:t>K</a:t>
            </a:r>
            <a:r>
              <a:rPr kumimoji="0" lang="zh-TW" altLang="en-US"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rPr>
              <a:t>他命</a:t>
            </a:r>
            <a:r>
              <a:rPr kumimoji="0" lang="en-US" altLang="zh-TW"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rPr>
              <a:t/>
            </a:r>
            <a:br>
              <a:rPr kumimoji="0" lang="en-US" altLang="zh-TW"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rPr>
            </a:br>
            <a:r>
              <a:rPr kumimoji="0" lang="zh-TW" altLang="en-US"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rPr>
              <a:t>對人體</a:t>
            </a:r>
            <a:r>
              <a:rPr lang="zh-TW" altLang="en-US" sz="8800" b="1" kern="0" dirty="0">
                <a:solidFill>
                  <a:schemeClr val="tx1">
                    <a:lumMod val="65000"/>
                    <a:lumOff val="35000"/>
                  </a:schemeClr>
                </a:solidFill>
                <a:latin typeface="微軟正黑體" panose="020B0604030504040204" pitchFamily="34" charset="-120"/>
                <a:ea typeface="微軟正黑體"/>
              </a:rPr>
              <a:t>會</a:t>
            </a:r>
            <a:r>
              <a:rPr kumimoji="0" lang="zh-TW" altLang="en-US"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rPr>
              <a:t>有</a:t>
            </a:r>
            <a:r>
              <a:rPr kumimoji="0" lang="en-US" altLang="zh-TW"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rPr>
              <a:t/>
            </a:r>
            <a:br>
              <a:rPr kumimoji="0" lang="en-US" altLang="zh-TW"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rPr>
            </a:br>
            <a:r>
              <a:rPr kumimoji="0" lang="zh-TW" altLang="en-US"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rPr>
              <a:t>什麼危害</a:t>
            </a:r>
            <a:r>
              <a:rPr kumimoji="0" lang="en-US" altLang="zh-TW"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rPr>
              <a:t>?</a:t>
            </a:r>
            <a:endParaRPr kumimoji="0" lang="zh-TW" altLang="en-US"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endParaRPr>
          </a:p>
        </p:txBody>
      </p:sp>
    </p:spTree>
    <p:extLst>
      <p:ext uri="{BB962C8B-B14F-4D97-AF65-F5344CB8AC3E}">
        <p14:creationId xmlns:p14="http://schemas.microsoft.com/office/powerpoint/2010/main" val="2995653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5526" y="332656"/>
            <a:ext cx="8532948" cy="1200329"/>
          </a:xfrm>
          <a:prstGeom prst="rect">
            <a:avLst/>
          </a:prstGeom>
        </p:spPr>
        <p:txBody>
          <a:bodyPr wrap="square">
            <a:spAutoFit/>
          </a:bodyPr>
          <a:lstStyle/>
          <a:p>
            <a:r>
              <a:rPr lang="zh-TW" altLang="en-US" sz="3600" b="1" dirty="0" smtClean="0">
                <a:latin typeface="微軟正黑體" panose="020B0604030504040204" pitchFamily="34" charset="-120"/>
                <a:ea typeface="微軟正黑體" panose="020B0604030504040204" pitchFamily="34" charset="-120"/>
              </a:rPr>
              <a:t>頻尿</a:t>
            </a:r>
            <a:r>
              <a:rPr lang="zh-TW" altLang="en-US" sz="3600" b="1" dirty="0">
                <a:latin typeface="微軟正黑體" panose="020B0604030504040204" pitchFamily="34" charset="-120"/>
                <a:ea typeface="微軟正黑體" panose="020B0604030504040204" pitchFamily="34" charset="-120"/>
              </a:rPr>
              <a:t>、尿急、小便疼痛、血</a:t>
            </a:r>
            <a:r>
              <a:rPr lang="zh-TW" altLang="en-US" sz="3600" b="1" dirty="0" smtClean="0">
                <a:latin typeface="微軟正黑體" panose="020B0604030504040204" pitchFamily="34" charset="-120"/>
                <a:ea typeface="微軟正黑體" panose="020B0604030504040204" pitchFamily="34" charset="-120"/>
              </a:rPr>
              <a:t>尿、</a:t>
            </a:r>
            <a:r>
              <a:rPr lang="zh-TW" altLang="en-US" sz="3600" b="1" dirty="0">
                <a:latin typeface="微軟正黑體" panose="020B0604030504040204" pitchFamily="34" charset="-120"/>
                <a:ea typeface="微軟正黑體" panose="020B0604030504040204" pitchFamily="34" charset="-120"/>
              </a:rPr>
              <a:t>下腹部疼痛等症狀</a:t>
            </a:r>
          </a:p>
        </p:txBody>
      </p:sp>
      <p:pic>
        <p:nvPicPr>
          <p:cNvPr id="26626" name="Picture 2" descr="Stress and stomach pain: When should you see a specialist? - UChicago  Medic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1225"/>
            <a:ext cx="9144000" cy="5154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233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16" y="2492896"/>
            <a:ext cx="9144000" cy="1412776"/>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rPr>
              <a:t>戒毒專線是多少</a:t>
            </a:r>
            <a:r>
              <a:rPr kumimoji="0" lang="en-US" altLang="zh-TW"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rPr>
              <a:t>?</a:t>
            </a:r>
            <a:endParaRPr kumimoji="0" lang="zh-TW" altLang="en-US" sz="8800" b="1" i="0" u="none" strike="noStrike" kern="0" cap="none" spc="0" normalizeH="0" baseline="0" noProof="0" dirty="0" smtClean="0">
              <a:ln>
                <a:noFill/>
              </a:ln>
              <a:solidFill>
                <a:schemeClr val="tx1">
                  <a:lumMod val="65000"/>
                  <a:lumOff val="35000"/>
                </a:schemeClr>
              </a:solidFill>
              <a:uLnTx/>
              <a:uFillTx/>
              <a:latin typeface="微軟正黑體" panose="020B0604030504040204" pitchFamily="34" charset="-120"/>
              <a:ea typeface="微軟正黑體"/>
            </a:endParaRPr>
          </a:p>
        </p:txBody>
      </p:sp>
    </p:spTree>
    <p:extLst>
      <p:ext uri="{BB962C8B-B14F-4D97-AF65-F5344CB8AC3E}">
        <p14:creationId xmlns:p14="http://schemas.microsoft.com/office/powerpoint/2010/main" val="3374256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毒品危害防制中心諮詢專線(0800-770-885)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2040" t="2040" r="81823" b="76432"/>
          <a:stretch/>
        </p:blipFill>
        <p:spPr bwMode="auto">
          <a:xfrm>
            <a:off x="0" y="-4012"/>
            <a:ext cx="9144000" cy="6862011"/>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毒品危害防制中心諮詢專線(0800-770-885)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1840" t="3508" r="1840"/>
          <a:stretch/>
        </p:blipFill>
        <p:spPr bwMode="auto">
          <a:xfrm>
            <a:off x="77692" y="896475"/>
            <a:ext cx="8988616" cy="506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73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0E740BAB-D909-4032-89C5-4815EC811070}" type="slidenum">
              <a:rPr lang="zh-TW" altLang="en-US" smtClean="0"/>
              <a:pPr/>
              <a:t>77</a:t>
            </a:fld>
            <a:endParaRPr lang="zh-TW" altLang="en-US"/>
          </a:p>
        </p:txBody>
      </p:sp>
      <p:pic>
        <p:nvPicPr>
          <p:cNvPr id="1026" name="Picture 2" descr="C:\Users\A4785\Desktop\S__58343430.jpg"/>
          <p:cNvPicPr>
            <a:picLocks noChangeAspect="1" noChangeArrowheads="1"/>
          </p:cNvPicPr>
          <p:nvPr/>
        </p:nvPicPr>
        <p:blipFill rotWithShape="1">
          <a:blip r:embed="rId3">
            <a:extLst>
              <a:ext uri="{28A0092B-C50C-407E-A947-70E740481C1C}">
                <a14:useLocalDpi xmlns:a14="http://schemas.microsoft.com/office/drawing/2010/main" val="0"/>
              </a:ext>
            </a:extLst>
          </a:blip>
          <a:srcRect t="19104" b="34293"/>
          <a:stretch/>
        </p:blipFill>
        <p:spPr bwMode="auto">
          <a:xfrm>
            <a:off x="179512" y="2618916"/>
            <a:ext cx="4482020" cy="3707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A4785\Desktop\FB\FB搜尋圖.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4955"/>
            <a:ext cx="7018194" cy="18096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A4566\Desktop\static_qr_code_without_logo.jpg"/>
          <p:cNvPicPr>
            <a:picLocks noChangeAspect="1" noChangeArrowheads="1"/>
          </p:cNvPicPr>
          <p:nvPr/>
        </p:nvPicPr>
        <p:blipFill>
          <a:blip r:embed="rId5">
            <a:extLst>
              <a:ext uri="{28A0092B-C50C-407E-A947-70E740481C1C}">
                <a14:useLocalDpi xmlns:a14="http://schemas.microsoft.com/office/drawing/2010/main" val="0"/>
              </a:ext>
            </a:extLst>
          </a:blip>
          <a:srcRect l="6445" t="6093" r="6873" b="7858"/>
          <a:stretch>
            <a:fillRect/>
          </a:stretch>
        </p:blipFill>
        <p:spPr bwMode="auto">
          <a:xfrm>
            <a:off x="4733540" y="2372892"/>
            <a:ext cx="4302956" cy="40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Users\A4566\Desktop\steamworkshop_webupload_previewfile_238352229_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26384">
            <a:off x="6523652" y="-173522"/>
            <a:ext cx="2522884" cy="267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488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3" name="矩形 2"/>
          <p:cNvSpPr/>
          <p:nvPr/>
        </p:nvSpPr>
        <p:spPr>
          <a:xfrm>
            <a:off x="-19327" y="-4498"/>
            <a:ext cx="9163327" cy="6858000"/>
          </a:xfrm>
          <a:prstGeom prst="rect">
            <a:avLst/>
          </a:prstGeom>
          <a:solidFill>
            <a:schemeClr val="tx1">
              <a:lumMod val="95000"/>
              <a:lumOff val="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a:solidFill>
                <a:prstClr val="white"/>
              </a:solidFill>
            </a:endParaRPr>
          </a:p>
        </p:txBody>
      </p:sp>
      <p:sp>
        <p:nvSpPr>
          <p:cNvPr id="5" name="矩形 4"/>
          <p:cNvSpPr/>
          <p:nvPr/>
        </p:nvSpPr>
        <p:spPr>
          <a:xfrm>
            <a:off x="437534" y="2754669"/>
            <a:ext cx="4134465" cy="769441"/>
          </a:xfrm>
          <a:prstGeom prst="rect">
            <a:avLst/>
          </a:prstGeom>
        </p:spPr>
        <p:txBody>
          <a:bodyPr wrap="none">
            <a:spAutoFit/>
          </a:bodyPr>
          <a:lstStyle/>
          <a:p>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勿自行加重劑量</a:t>
            </a:r>
          </a:p>
        </p:txBody>
      </p:sp>
      <p:sp>
        <p:nvSpPr>
          <p:cNvPr id="9" name="矩形 8"/>
          <p:cNvSpPr/>
          <p:nvPr/>
        </p:nvSpPr>
        <p:spPr>
          <a:xfrm>
            <a:off x="437534" y="3933056"/>
            <a:ext cx="4698722" cy="769441"/>
          </a:xfrm>
          <a:prstGeom prst="rect">
            <a:avLst/>
          </a:prstGeom>
        </p:spPr>
        <p:txBody>
          <a:bodyPr wrap="none">
            <a:spAutoFit/>
          </a:bodyPr>
          <a:lstStyle/>
          <a:p>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服藥後應立即就寢</a:t>
            </a:r>
          </a:p>
        </p:txBody>
      </p:sp>
      <p:sp>
        <p:nvSpPr>
          <p:cNvPr id="2" name="圓角矩形 1"/>
          <p:cNvSpPr/>
          <p:nvPr/>
        </p:nvSpPr>
        <p:spPr>
          <a:xfrm>
            <a:off x="251520" y="332656"/>
            <a:ext cx="2952328" cy="1656184"/>
          </a:xfrm>
          <a:prstGeom prst="roundRect">
            <a:avLst/>
          </a:prstGeom>
          <a:no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smtClean="0">
                <a:solidFill>
                  <a:schemeClr val="bg1"/>
                </a:solidFill>
                <a:latin typeface="微軟正黑體" panose="020B0604030504040204" pitchFamily="34" charset="-120"/>
                <a:ea typeface="微軟正黑體" panose="020B0604030504040204" pitchFamily="34" charset="-120"/>
              </a:rPr>
              <a:t>正確</a:t>
            </a:r>
            <a:r>
              <a:rPr lang="en-US" altLang="zh-TW" sz="4000" b="1" dirty="0" smtClean="0">
                <a:solidFill>
                  <a:schemeClr val="bg1"/>
                </a:solidFill>
                <a:latin typeface="微軟正黑體" panose="020B0604030504040204" pitchFamily="34" charset="-120"/>
                <a:ea typeface="微軟正黑體" panose="020B0604030504040204" pitchFamily="34" charset="-120"/>
              </a:rPr>
              <a:t/>
            </a:r>
            <a:br>
              <a:rPr lang="en-US" altLang="zh-TW" sz="4000" b="1" dirty="0" smtClean="0">
                <a:solidFill>
                  <a:schemeClr val="bg1"/>
                </a:solidFill>
                <a:latin typeface="微軟正黑體" panose="020B0604030504040204" pitchFamily="34" charset="-120"/>
                <a:ea typeface="微軟正黑體" panose="020B0604030504040204" pitchFamily="34" charset="-120"/>
              </a:rPr>
            </a:br>
            <a:r>
              <a:rPr lang="zh-TW" altLang="en-US" sz="4000" b="1" dirty="0" smtClean="0">
                <a:solidFill>
                  <a:schemeClr val="bg1"/>
                </a:solidFill>
                <a:latin typeface="微軟正黑體" panose="020B0604030504040204" pitchFamily="34" charset="-120"/>
                <a:ea typeface="微軟正黑體" panose="020B0604030504040204" pitchFamily="34" charset="-120"/>
              </a:rPr>
              <a:t>使用安眠藥</a:t>
            </a:r>
            <a:endParaRPr lang="zh-TW" altLang="en-US" sz="4000" b="1" dirty="0">
              <a:solidFill>
                <a:schemeClr val="bg1"/>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437534" y="5157192"/>
            <a:ext cx="8225329" cy="769441"/>
          </a:xfrm>
          <a:prstGeom prst="rect">
            <a:avLst/>
          </a:prstGeom>
        </p:spPr>
        <p:txBody>
          <a:bodyPr wrap="none">
            <a:spAutoFit/>
          </a:bodyPr>
          <a:lstStyle/>
          <a:p>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未服用完之</a:t>
            </a:r>
            <a:r>
              <a:rPr lang="zh-TW" altLang="en-US" sz="44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藥物不可</a:t>
            </a: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轉售或轉讓</a:t>
            </a:r>
          </a:p>
        </p:txBody>
      </p:sp>
    </p:spTree>
    <p:extLst>
      <p:ext uri="{BB962C8B-B14F-4D97-AF65-F5344CB8AC3E}">
        <p14:creationId xmlns:p14="http://schemas.microsoft.com/office/powerpoint/2010/main" val="1144331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6403" y="-77036"/>
            <a:ext cx="9149172" cy="6935036"/>
            <a:chOff x="-6403" y="-77036"/>
            <a:chExt cx="9149172" cy="6935036"/>
          </a:xfrm>
        </p:grpSpPr>
        <p:pic>
          <p:nvPicPr>
            <p:cNvPr id="1030" name="Picture 6" descr="Blackboard Images – Browse 1,494,333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 y="758550"/>
              <a:ext cx="9149172" cy="6099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lackboard Images – Browse 1,494,333 Stock Photos, Vectors, and Video |  Adobe Stock"/>
            <p:cNvPicPr>
              <a:picLocks noChangeAspect="1" noChangeArrowheads="1"/>
            </p:cNvPicPr>
            <p:nvPr/>
          </p:nvPicPr>
          <p:blipFill rotWithShape="1">
            <a:blip r:embed="rId2">
              <a:extLst>
                <a:ext uri="{28A0092B-C50C-407E-A947-70E740481C1C}">
                  <a14:useLocalDpi xmlns:a14="http://schemas.microsoft.com/office/drawing/2010/main" val="0"/>
                </a:ext>
              </a:extLst>
            </a:blip>
            <a:srcRect b="85870"/>
            <a:stretch/>
          </p:blipFill>
          <p:spPr bwMode="auto">
            <a:xfrm flipV="1">
              <a:off x="-6403" y="-77036"/>
              <a:ext cx="9149172" cy="861866"/>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圖片 4"/>
          <p:cNvPicPr>
            <a:picLocks noChangeAspect="1"/>
          </p:cNvPicPr>
          <p:nvPr/>
        </p:nvPicPr>
        <p:blipFill>
          <a:blip r:embed="rId3"/>
          <a:stretch>
            <a:fillRect/>
          </a:stretch>
        </p:blipFill>
        <p:spPr>
          <a:xfrm>
            <a:off x="0" y="462648"/>
            <a:ext cx="9144000" cy="4199199"/>
          </a:xfrm>
          <a:prstGeom prst="rect">
            <a:avLst/>
          </a:prstGeom>
        </p:spPr>
      </p:pic>
      <p:sp>
        <p:nvSpPr>
          <p:cNvPr id="7" name="文字方塊 6"/>
          <p:cNvSpPr txBox="1"/>
          <p:nvPr/>
        </p:nvSpPr>
        <p:spPr>
          <a:xfrm>
            <a:off x="1691680" y="3717032"/>
            <a:ext cx="5929828" cy="584775"/>
          </a:xfrm>
          <a:prstGeom prst="rect">
            <a:avLst/>
          </a:prstGeom>
          <a:noFill/>
        </p:spPr>
        <p:txBody>
          <a:bodyPr wrap="none" rtlCol="0">
            <a:spAutoFit/>
          </a:bodyPr>
          <a:lstStyle/>
          <a:p>
            <a:r>
              <a:rPr lang="zh-TW" altLang="en-US" sz="3200" b="1" dirty="0">
                <a:solidFill>
                  <a:schemeClr val="bg1"/>
                </a:solidFill>
              </a:rPr>
              <a:t>下面的</a:t>
            </a:r>
            <a:r>
              <a:rPr lang="zh-TW" altLang="en-US" sz="3200" b="1" dirty="0" smtClean="0">
                <a:solidFill>
                  <a:schemeClr val="bg1"/>
                </a:solidFill>
              </a:rPr>
              <a:t>藥品屬於哪個分級的呢？</a:t>
            </a:r>
            <a:endParaRPr lang="zh-TW" altLang="en-US" sz="3200" b="1" dirty="0">
              <a:solidFill>
                <a:schemeClr val="bg1"/>
              </a:solidFill>
            </a:endParaRPr>
          </a:p>
        </p:txBody>
      </p:sp>
    </p:spTree>
    <p:extLst>
      <p:ext uri="{BB962C8B-B14F-4D97-AF65-F5344CB8AC3E}">
        <p14:creationId xmlns:p14="http://schemas.microsoft.com/office/powerpoint/2010/main" val="595469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1">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佈景主題">
  <a:themeElements>
    <a:clrScheme name="跑馬燈">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佈景主題">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a:latin typeface="微軟正黑體" panose="020B0604030504040204" pitchFamily="34" charset="-120"/>
            <a:ea typeface="微軟正黑體" panose="020B0604030504040204" pitchFamily="34" charset="-12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9_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smtClean="0">
            <a:latin typeface="微軟正黑體" panose="020B0604030504040204" pitchFamily="34" charset="-120"/>
            <a:ea typeface="微軟正黑體" panose="020B0604030504040204" pitchFamily="34" charset="-12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佈景主題">
  <a:themeElements>
    <a:clrScheme name="跑馬燈">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自訂 1">
      <a:majorFont>
        <a:latin typeface="Arial"/>
        <a:ea typeface="微軟正黑體"/>
        <a:cs typeface=""/>
      </a:majorFont>
      <a:minorFont>
        <a:latin typeface="Arial"/>
        <a:ea typeface="微軟正黑體"/>
        <a:cs typeface=""/>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5191</TotalTime>
  <Words>2528</Words>
  <Application>Microsoft Office PowerPoint</Application>
  <PresentationFormat>如螢幕大小 (4:3)</PresentationFormat>
  <Paragraphs>296</Paragraphs>
  <Slides>77</Slides>
  <Notes>34</Notes>
  <HiddenSlides>4</HiddenSlides>
  <MMClips>0</MMClips>
  <ScaleCrop>false</ScaleCrop>
  <HeadingPairs>
    <vt:vector size="6" baseType="variant">
      <vt:variant>
        <vt:lpstr>使用字型</vt:lpstr>
      </vt:variant>
      <vt:variant>
        <vt:i4>10</vt:i4>
      </vt:variant>
      <vt:variant>
        <vt:lpstr>佈景主題</vt:lpstr>
      </vt:variant>
      <vt:variant>
        <vt:i4>5</vt:i4>
      </vt:variant>
      <vt:variant>
        <vt:lpstr>投影片標題</vt:lpstr>
      </vt:variant>
      <vt:variant>
        <vt:i4>77</vt:i4>
      </vt:variant>
    </vt:vector>
  </HeadingPairs>
  <TitlesOfParts>
    <vt:vector size="92" baseType="lpstr">
      <vt:lpstr>Arial Unicode MS</vt:lpstr>
      <vt:lpstr>맑은 고딕</vt:lpstr>
      <vt:lpstr>华文细黑</vt:lpstr>
      <vt:lpstr>微軟正黑體</vt:lpstr>
      <vt:lpstr>新細明體</vt:lpstr>
      <vt:lpstr>標楷體</vt:lpstr>
      <vt:lpstr>Arial</vt:lpstr>
      <vt:lpstr>Calibri</vt:lpstr>
      <vt:lpstr>Calibri Light</vt:lpstr>
      <vt:lpstr>Times New Roman</vt:lpstr>
      <vt:lpstr>Office 佈景主題</vt:lpstr>
      <vt:lpstr>3_Office 佈景主題</vt:lpstr>
      <vt:lpstr>1_Office 佈景主題</vt:lpstr>
      <vt:lpstr>19_Office 佈景主題</vt:lpstr>
      <vt:lpstr>7_Office 佈景主題</vt:lpstr>
      <vt:lpstr>用藥安全 暨 反毒及藥物濫用防制講座</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傷害是不可逆的</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校園宣講</dc:title>
  <dc:creator>藥劑部;蕭秝芸</dc:creator>
  <cp:lastModifiedBy>黃盈菱</cp:lastModifiedBy>
  <cp:revision>403</cp:revision>
  <dcterms:created xsi:type="dcterms:W3CDTF">2017-02-03T09:11:39Z</dcterms:created>
  <dcterms:modified xsi:type="dcterms:W3CDTF">2023-03-07T05:55:17Z</dcterms:modified>
</cp:coreProperties>
</file>